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3" r:id="rId7"/>
    <p:sldId id="262" r:id="rId8"/>
    <p:sldId id="261" r:id="rId9"/>
    <p:sldId id="281" r:id="rId10"/>
    <p:sldId id="269" r:id="rId11"/>
    <p:sldId id="268" r:id="rId12"/>
    <p:sldId id="264" r:id="rId13"/>
    <p:sldId id="276" r:id="rId14"/>
    <p:sldId id="280" r:id="rId15"/>
    <p:sldId id="279" r:id="rId16"/>
    <p:sldId id="265" r:id="rId17"/>
    <p:sldId id="266" r:id="rId18"/>
    <p:sldId id="277" r:id="rId19"/>
    <p:sldId id="270" r:id="rId20"/>
    <p:sldId id="283" r:id="rId21"/>
    <p:sldId id="278" r:id="rId22"/>
    <p:sldId id="282" r:id="rId23"/>
    <p:sldId id="271" r:id="rId24"/>
    <p:sldId id="272" r:id="rId25"/>
    <p:sldId id="267" r:id="rId26"/>
    <p:sldId id="273" r:id="rId27"/>
    <p:sldId id="274" r:id="rId28"/>
    <p:sldId id="284" r:id="rId29"/>
    <p:sldId id="285" r:id="rId30"/>
    <p:sldId id="286" r:id="rId31"/>
    <p:sldId id="288" r:id="rId32"/>
    <p:sldId id="275" r:id="rId33"/>
  </p:sldIdLst>
  <p:sldSz cx="12192000" cy="6858000"/>
  <p:notesSz cx="6735763" cy="9799638"/>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3" d="100"/>
          <a:sy n="63" d="100"/>
        </p:scale>
        <p:origin x="78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png>
</file>

<file path=ppt/media/image10.jpg>
</file>

<file path=ppt/media/image11.jpg>
</file>

<file path=ppt/media/image12.jpg>
</file>

<file path=ppt/media/image2.png>
</file>

<file path=ppt/media/image3.png>
</file>

<file path=ppt/media/image4.png>
</file>

<file path=ppt/media/image5.png>
</file>

<file path=ppt/media/image6.pn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276922-58D4-4E48-8CEB-22F53A8D8248}"/>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BE6F94F6-648F-4D7A-8C30-301BD731B1F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C4C745ED-034E-4917-9EE7-F7A313818C65}"/>
              </a:ext>
            </a:extLst>
          </p:cNvPr>
          <p:cNvSpPr>
            <a:spLocks noGrp="1"/>
          </p:cNvSpPr>
          <p:nvPr>
            <p:ph type="dt" sz="half" idx="10"/>
          </p:nvPr>
        </p:nvSpPr>
        <p:spPr/>
        <p:txBody>
          <a:bodyPr/>
          <a:lstStyle/>
          <a:p>
            <a:fld id="{3067BF0E-7941-442A-9ACC-19B8C0B82C1B}" type="datetimeFigureOut">
              <a:rPr lang="zh-CN" altLang="en-US" smtClean="0"/>
              <a:t>2018/11/4</a:t>
            </a:fld>
            <a:endParaRPr lang="zh-CN" altLang="en-US"/>
          </a:p>
        </p:txBody>
      </p:sp>
      <p:sp>
        <p:nvSpPr>
          <p:cNvPr id="5" name="页脚占位符 4">
            <a:extLst>
              <a:ext uri="{FF2B5EF4-FFF2-40B4-BE49-F238E27FC236}">
                <a16:creationId xmlns:a16="http://schemas.microsoft.com/office/drawing/2014/main" id="{121EFB37-458A-42F0-B181-620749700D0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DDC8D69-AE5C-4249-AEC4-AA4048101EE9}"/>
              </a:ext>
            </a:extLst>
          </p:cNvPr>
          <p:cNvSpPr>
            <a:spLocks noGrp="1"/>
          </p:cNvSpPr>
          <p:nvPr>
            <p:ph type="sldNum" sz="quarter" idx="12"/>
          </p:nvPr>
        </p:nvSpPr>
        <p:spPr/>
        <p:txBody>
          <a:bodyPr/>
          <a:lstStyle/>
          <a:p>
            <a:fld id="{4D9363CF-EF84-48DE-92D9-91C00B8E083D}" type="slidenum">
              <a:rPr lang="zh-CN" altLang="en-US" smtClean="0"/>
              <a:t>‹#›</a:t>
            </a:fld>
            <a:endParaRPr lang="zh-CN" altLang="en-US"/>
          </a:p>
        </p:txBody>
      </p:sp>
    </p:spTree>
    <p:extLst>
      <p:ext uri="{BB962C8B-B14F-4D97-AF65-F5344CB8AC3E}">
        <p14:creationId xmlns:p14="http://schemas.microsoft.com/office/powerpoint/2010/main" val="16993486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661AB3-0771-419F-99D3-5744CA9A039F}"/>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7EA6C2D2-B583-4F7F-8AD3-9FFE348BF97F}"/>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F6E281C3-AB26-4BC6-A4F9-457E492BAD61}"/>
              </a:ext>
            </a:extLst>
          </p:cNvPr>
          <p:cNvSpPr>
            <a:spLocks noGrp="1"/>
          </p:cNvSpPr>
          <p:nvPr>
            <p:ph type="dt" sz="half" idx="10"/>
          </p:nvPr>
        </p:nvSpPr>
        <p:spPr/>
        <p:txBody>
          <a:bodyPr/>
          <a:lstStyle/>
          <a:p>
            <a:fld id="{3067BF0E-7941-442A-9ACC-19B8C0B82C1B}" type="datetimeFigureOut">
              <a:rPr lang="zh-CN" altLang="en-US" smtClean="0"/>
              <a:t>2018/11/4</a:t>
            </a:fld>
            <a:endParaRPr lang="zh-CN" altLang="en-US"/>
          </a:p>
        </p:txBody>
      </p:sp>
      <p:sp>
        <p:nvSpPr>
          <p:cNvPr id="5" name="页脚占位符 4">
            <a:extLst>
              <a:ext uri="{FF2B5EF4-FFF2-40B4-BE49-F238E27FC236}">
                <a16:creationId xmlns:a16="http://schemas.microsoft.com/office/drawing/2014/main" id="{4C2A1EEF-90C1-4ACD-8C2E-2DADD23028E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B822E8F-CBA5-4D64-B916-14890C4DEBF2}"/>
              </a:ext>
            </a:extLst>
          </p:cNvPr>
          <p:cNvSpPr>
            <a:spLocks noGrp="1"/>
          </p:cNvSpPr>
          <p:nvPr>
            <p:ph type="sldNum" sz="quarter" idx="12"/>
          </p:nvPr>
        </p:nvSpPr>
        <p:spPr/>
        <p:txBody>
          <a:bodyPr/>
          <a:lstStyle/>
          <a:p>
            <a:fld id="{4D9363CF-EF84-48DE-92D9-91C00B8E083D}" type="slidenum">
              <a:rPr lang="zh-CN" altLang="en-US" smtClean="0"/>
              <a:t>‹#›</a:t>
            </a:fld>
            <a:endParaRPr lang="zh-CN" altLang="en-US"/>
          </a:p>
        </p:txBody>
      </p:sp>
    </p:spTree>
    <p:extLst>
      <p:ext uri="{BB962C8B-B14F-4D97-AF65-F5344CB8AC3E}">
        <p14:creationId xmlns:p14="http://schemas.microsoft.com/office/powerpoint/2010/main" val="36991549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767C082E-ABEA-4525-A2FB-9D9EC31C41D2}"/>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405D3633-DBCB-4A25-AE20-3B683F1EE0A5}"/>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E0BA242F-646D-4CB3-B4B7-D65A2409A238}"/>
              </a:ext>
            </a:extLst>
          </p:cNvPr>
          <p:cNvSpPr>
            <a:spLocks noGrp="1"/>
          </p:cNvSpPr>
          <p:nvPr>
            <p:ph type="dt" sz="half" idx="10"/>
          </p:nvPr>
        </p:nvSpPr>
        <p:spPr/>
        <p:txBody>
          <a:bodyPr/>
          <a:lstStyle/>
          <a:p>
            <a:fld id="{3067BF0E-7941-442A-9ACC-19B8C0B82C1B}" type="datetimeFigureOut">
              <a:rPr lang="zh-CN" altLang="en-US" smtClean="0"/>
              <a:t>2018/11/4</a:t>
            </a:fld>
            <a:endParaRPr lang="zh-CN" altLang="en-US"/>
          </a:p>
        </p:txBody>
      </p:sp>
      <p:sp>
        <p:nvSpPr>
          <p:cNvPr id="5" name="页脚占位符 4">
            <a:extLst>
              <a:ext uri="{FF2B5EF4-FFF2-40B4-BE49-F238E27FC236}">
                <a16:creationId xmlns:a16="http://schemas.microsoft.com/office/drawing/2014/main" id="{BE45943A-9F62-4619-B1E6-F7F33847B61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CD26BD1-9B67-4270-9758-75FE0491C34A}"/>
              </a:ext>
            </a:extLst>
          </p:cNvPr>
          <p:cNvSpPr>
            <a:spLocks noGrp="1"/>
          </p:cNvSpPr>
          <p:nvPr>
            <p:ph type="sldNum" sz="quarter" idx="12"/>
          </p:nvPr>
        </p:nvSpPr>
        <p:spPr/>
        <p:txBody>
          <a:bodyPr/>
          <a:lstStyle/>
          <a:p>
            <a:fld id="{4D9363CF-EF84-48DE-92D9-91C00B8E083D}" type="slidenum">
              <a:rPr lang="zh-CN" altLang="en-US" smtClean="0"/>
              <a:t>‹#›</a:t>
            </a:fld>
            <a:endParaRPr lang="zh-CN" altLang="en-US"/>
          </a:p>
        </p:txBody>
      </p:sp>
    </p:spTree>
    <p:extLst>
      <p:ext uri="{BB962C8B-B14F-4D97-AF65-F5344CB8AC3E}">
        <p14:creationId xmlns:p14="http://schemas.microsoft.com/office/powerpoint/2010/main" val="3929573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8634181-9325-4E6B-BC76-167E25ED88B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AEB0349-49E8-4207-B091-803DA7E43E72}"/>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51AAE83-73E4-4818-8A45-4B5563610426}"/>
              </a:ext>
            </a:extLst>
          </p:cNvPr>
          <p:cNvSpPr>
            <a:spLocks noGrp="1"/>
          </p:cNvSpPr>
          <p:nvPr>
            <p:ph type="dt" sz="half" idx="10"/>
          </p:nvPr>
        </p:nvSpPr>
        <p:spPr/>
        <p:txBody>
          <a:bodyPr/>
          <a:lstStyle/>
          <a:p>
            <a:fld id="{3067BF0E-7941-442A-9ACC-19B8C0B82C1B}" type="datetimeFigureOut">
              <a:rPr lang="zh-CN" altLang="en-US" smtClean="0"/>
              <a:t>2018/11/4</a:t>
            </a:fld>
            <a:endParaRPr lang="zh-CN" altLang="en-US"/>
          </a:p>
        </p:txBody>
      </p:sp>
      <p:sp>
        <p:nvSpPr>
          <p:cNvPr id="5" name="页脚占位符 4">
            <a:extLst>
              <a:ext uri="{FF2B5EF4-FFF2-40B4-BE49-F238E27FC236}">
                <a16:creationId xmlns:a16="http://schemas.microsoft.com/office/drawing/2014/main" id="{F82AAD90-DE05-4BD5-988A-D8788C7AC26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5AA17D6-4231-4F5D-BCF7-45F25EB76B4A}"/>
              </a:ext>
            </a:extLst>
          </p:cNvPr>
          <p:cNvSpPr>
            <a:spLocks noGrp="1"/>
          </p:cNvSpPr>
          <p:nvPr>
            <p:ph type="sldNum" sz="quarter" idx="12"/>
          </p:nvPr>
        </p:nvSpPr>
        <p:spPr/>
        <p:txBody>
          <a:bodyPr/>
          <a:lstStyle/>
          <a:p>
            <a:fld id="{4D9363CF-EF84-48DE-92D9-91C00B8E083D}" type="slidenum">
              <a:rPr lang="zh-CN" altLang="en-US" smtClean="0"/>
              <a:t>‹#›</a:t>
            </a:fld>
            <a:endParaRPr lang="zh-CN" altLang="en-US"/>
          </a:p>
        </p:txBody>
      </p:sp>
    </p:spTree>
    <p:extLst>
      <p:ext uri="{BB962C8B-B14F-4D97-AF65-F5344CB8AC3E}">
        <p14:creationId xmlns:p14="http://schemas.microsoft.com/office/powerpoint/2010/main" val="20281944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E5F636-2823-4FCB-9CCD-E50E92730DCF}"/>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BEB50268-E4B8-4B64-9C7C-FF3E0019915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23C3CA75-4E5C-496D-81CD-23EF079F1128}"/>
              </a:ext>
            </a:extLst>
          </p:cNvPr>
          <p:cNvSpPr>
            <a:spLocks noGrp="1"/>
          </p:cNvSpPr>
          <p:nvPr>
            <p:ph type="dt" sz="half" idx="10"/>
          </p:nvPr>
        </p:nvSpPr>
        <p:spPr/>
        <p:txBody>
          <a:bodyPr/>
          <a:lstStyle/>
          <a:p>
            <a:fld id="{3067BF0E-7941-442A-9ACC-19B8C0B82C1B}" type="datetimeFigureOut">
              <a:rPr lang="zh-CN" altLang="en-US" smtClean="0"/>
              <a:t>2018/11/4</a:t>
            </a:fld>
            <a:endParaRPr lang="zh-CN" altLang="en-US"/>
          </a:p>
        </p:txBody>
      </p:sp>
      <p:sp>
        <p:nvSpPr>
          <p:cNvPr id="5" name="页脚占位符 4">
            <a:extLst>
              <a:ext uri="{FF2B5EF4-FFF2-40B4-BE49-F238E27FC236}">
                <a16:creationId xmlns:a16="http://schemas.microsoft.com/office/drawing/2014/main" id="{FD8737AE-9E3F-4D16-8126-315DA28F64D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8368A93-4CBA-4B22-A1A4-22E1BC2A36A2}"/>
              </a:ext>
            </a:extLst>
          </p:cNvPr>
          <p:cNvSpPr>
            <a:spLocks noGrp="1"/>
          </p:cNvSpPr>
          <p:nvPr>
            <p:ph type="sldNum" sz="quarter" idx="12"/>
          </p:nvPr>
        </p:nvSpPr>
        <p:spPr/>
        <p:txBody>
          <a:bodyPr/>
          <a:lstStyle/>
          <a:p>
            <a:fld id="{4D9363CF-EF84-48DE-92D9-91C00B8E083D}" type="slidenum">
              <a:rPr lang="zh-CN" altLang="en-US" smtClean="0"/>
              <a:t>‹#›</a:t>
            </a:fld>
            <a:endParaRPr lang="zh-CN" altLang="en-US"/>
          </a:p>
        </p:txBody>
      </p:sp>
    </p:spTree>
    <p:extLst>
      <p:ext uri="{BB962C8B-B14F-4D97-AF65-F5344CB8AC3E}">
        <p14:creationId xmlns:p14="http://schemas.microsoft.com/office/powerpoint/2010/main" val="3672044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2B9514-87D3-4261-91F5-82A130832493}"/>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FB246B4-8756-4A55-9962-8944C79E6735}"/>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490CE46E-462E-4B8A-9CEF-205532719010}"/>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6D2FE268-E744-4248-967E-EC060EC01BCA}"/>
              </a:ext>
            </a:extLst>
          </p:cNvPr>
          <p:cNvSpPr>
            <a:spLocks noGrp="1"/>
          </p:cNvSpPr>
          <p:nvPr>
            <p:ph type="dt" sz="half" idx="10"/>
          </p:nvPr>
        </p:nvSpPr>
        <p:spPr/>
        <p:txBody>
          <a:bodyPr/>
          <a:lstStyle/>
          <a:p>
            <a:fld id="{3067BF0E-7941-442A-9ACC-19B8C0B82C1B}" type="datetimeFigureOut">
              <a:rPr lang="zh-CN" altLang="en-US" smtClean="0"/>
              <a:t>2018/11/4</a:t>
            </a:fld>
            <a:endParaRPr lang="zh-CN" altLang="en-US"/>
          </a:p>
        </p:txBody>
      </p:sp>
      <p:sp>
        <p:nvSpPr>
          <p:cNvPr id="6" name="页脚占位符 5">
            <a:extLst>
              <a:ext uri="{FF2B5EF4-FFF2-40B4-BE49-F238E27FC236}">
                <a16:creationId xmlns:a16="http://schemas.microsoft.com/office/drawing/2014/main" id="{72907636-7E9F-441D-8FAE-C3C633CC864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BAB83FD-D52A-4A91-8501-8397C9E7046F}"/>
              </a:ext>
            </a:extLst>
          </p:cNvPr>
          <p:cNvSpPr>
            <a:spLocks noGrp="1"/>
          </p:cNvSpPr>
          <p:nvPr>
            <p:ph type="sldNum" sz="quarter" idx="12"/>
          </p:nvPr>
        </p:nvSpPr>
        <p:spPr/>
        <p:txBody>
          <a:bodyPr/>
          <a:lstStyle/>
          <a:p>
            <a:fld id="{4D9363CF-EF84-48DE-92D9-91C00B8E083D}" type="slidenum">
              <a:rPr lang="zh-CN" altLang="en-US" smtClean="0"/>
              <a:t>‹#›</a:t>
            </a:fld>
            <a:endParaRPr lang="zh-CN" altLang="en-US"/>
          </a:p>
        </p:txBody>
      </p:sp>
    </p:spTree>
    <p:extLst>
      <p:ext uri="{BB962C8B-B14F-4D97-AF65-F5344CB8AC3E}">
        <p14:creationId xmlns:p14="http://schemas.microsoft.com/office/powerpoint/2010/main" val="1429039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B614DD-EB9D-4BA6-8296-FFFCABE87262}"/>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D23FEBDD-CEB5-4DD6-AEB2-A79927FB82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CAFD1707-CD33-4FE8-AE68-31D953D1B064}"/>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A8773429-5454-4C8B-A557-2D2F3884F86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AB7D8C78-BE98-436D-965E-17C488311D5E}"/>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16FFE842-ABD3-41EE-BCE5-173503FB76C3}"/>
              </a:ext>
            </a:extLst>
          </p:cNvPr>
          <p:cNvSpPr>
            <a:spLocks noGrp="1"/>
          </p:cNvSpPr>
          <p:nvPr>
            <p:ph type="dt" sz="half" idx="10"/>
          </p:nvPr>
        </p:nvSpPr>
        <p:spPr/>
        <p:txBody>
          <a:bodyPr/>
          <a:lstStyle/>
          <a:p>
            <a:fld id="{3067BF0E-7941-442A-9ACC-19B8C0B82C1B}" type="datetimeFigureOut">
              <a:rPr lang="zh-CN" altLang="en-US" smtClean="0"/>
              <a:t>2018/11/4</a:t>
            </a:fld>
            <a:endParaRPr lang="zh-CN" altLang="en-US"/>
          </a:p>
        </p:txBody>
      </p:sp>
      <p:sp>
        <p:nvSpPr>
          <p:cNvPr id="8" name="页脚占位符 7">
            <a:extLst>
              <a:ext uri="{FF2B5EF4-FFF2-40B4-BE49-F238E27FC236}">
                <a16:creationId xmlns:a16="http://schemas.microsoft.com/office/drawing/2014/main" id="{BC8A24D3-4A0B-45BE-A6B1-07A1B44ABB06}"/>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69F3302D-8353-4BD5-966B-F1A2A64ADD68}"/>
              </a:ext>
            </a:extLst>
          </p:cNvPr>
          <p:cNvSpPr>
            <a:spLocks noGrp="1"/>
          </p:cNvSpPr>
          <p:nvPr>
            <p:ph type="sldNum" sz="quarter" idx="12"/>
          </p:nvPr>
        </p:nvSpPr>
        <p:spPr/>
        <p:txBody>
          <a:bodyPr/>
          <a:lstStyle/>
          <a:p>
            <a:fld id="{4D9363CF-EF84-48DE-92D9-91C00B8E083D}" type="slidenum">
              <a:rPr lang="zh-CN" altLang="en-US" smtClean="0"/>
              <a:t>‹#›</a:t>
            </a:fld>
            <a:endParaRPr lang="zh-CN" altLang="en-US"/>
          </a:p>
        </p:txBody>
      </p:sp>
    </p:spTree>
    <p:extLst>
      <p:ext uri="{BB962C8B-B14F-4D97-AF65-F5344CB8AC3E}">
        <p14:creationId xmlns:p14="http://schemas.microsoft.com/office/powerpoint/2010/main" val="35108912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85BE0C-A0E8-433B-93F5-33B46EAA9918}"/>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C48AC8D1-E38F-451D-B718-57D5A0C8D363}"/>
              </a:ext>
            </a:extLst>
          </p:cNvPr>
          <p:cNvSpPr>
            <a:spLocks noGrp="1"/>
          </p:cNvSpPr>
          <p:nvPr>
            <p:ph type="dt" sz="half" idx="10"/>
          </p:nvPr>
        </p:nvSpPr>
        <p:spPr/>
        <p:txBody>
          <a:bodyPr/>
          <a:lstStyle/>
          <a:p>
            <a:fld id="{3067BF0E-7941-442A-9ACC-19B8C0B82C1B}" type="datetimeFigureOut">
              <a:rPr lang="zh-CN" altLang="en-US" smtClean="0"/>
              <a:t>2018/11/4</a:t>
            </a:fld>
            <a:endParaRPr lang="zh-CN" altLang="en-US"/>
          </a:p>
        </p:txBody>
      </p:sp>
      <p:sp>
        <p:nvSpPr>
          <p:cNvPr id="4" name="页脚占位符 3">
            <a:extLst>
              <a:ext uri="{FF2B5EF4-FFF2-40B4-BE49-F238E27FC236}">
                <a16:creationId xmlns:a16="http://schemas.microsoft.com/office/drawing/2014/main" id="{C1CB78B1-DB7A-44BA-9BE2-582AB9B9F903}"/>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C48AC9C2-C6D7-46F1-83D1-FF0F816BA99A}"/>
              </a:ext>
            </a:extLst>
          </p:cNvPr>
          <p:cNvSpPr>
            <a:spLocks noGrp="1"/>
          </p:cNvSpPr>
          <p:nvPr>
            <p:ph type="sldNum" sz="quarter" idx="12"/>
          </p:nvPr>
        </p:nvSpPr>
        <p:spPr/>
        <p:txBody>
          <a:bodyPr/>
          <a:lstStyle/>
          <a:p>
            <a:fld id="{4D9363CF-EF84-48DE-92D9-91C00B8E083D}" type="slidenum">
              <a:rPr lang="zh-CN" altLang="en-US" smtClean="0"/>
              <a:t>‹#›</a:t>
            </a:fld>
            <a:endParaRPr lang="zh-CN" altLang="en-US"/>
          </a:p>
        </p:txBody>
      </p:sp>
    </p:spTree>
    <p:extLst>
      <p:ext uri="{BB962C8B-B14F-4D97-AF65-F5344CB8AC3E}">
        <p14:creationId xmlns:p14="http://schemas.microsoft.com/office/powerpoint/2010/main" val="2980538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7020415-20B6-49B5-90FC-E0C692FBF70E}"/>
              </a:ext>
            </a:extLst>
          </p:cNvPr>
          <p:cNvSpPr>
            <a:spLocks noGrp="1"/>
          </p:cNvSpPr>
          <p:nvPr>
            <p:ph type="dt" sz="half" idx="10"/>
          </p:nvPr>
        </p:nvSpPr>
        <p:spPr/>
        <p:txBody>
          <a:bodyPr/>
          <a:lstStyle/>
          <a:p>
            <a:fld id="{3067BF0E-7941-442A-9ACC-19B8C0B82C1B}" type="datetimeFigureOut">
              <a:rPr lang="zh-CN" altLang="en-US" smtClean="0"/>
              <a:t>2018/11/4</a:t>
            </a:fld>
            <a:endParaRPr lang="zh-CN" altLang="en-US"/>
          </a:p>
        </p:txBody>
      </p:sp>
      <p:sp>
        <p:nvSpPr>
          <p:cNvPr id="3" name="页脚占位符 2">
            <a:extLst>
              <a:ext uri="{FF2B5EF4-FFF2-40B4-BE49-F238E27FC236}">
                <a16:creationId xmlns:a16="http://schemas.microsoft.com/office/drawing/2014/main" id="{70C18222-9402-4CCB-BF6A-3D84DACFE5E8}"/>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A5B1B8FB-A912-47E7-85F7-1C43A7102634}"/>
              </a:ext>
            </a:extLst>
          </p:cNvPr>
          <p:cNvSpPr>
            <a:spLocks noGrp="1"/>
          </p:cNvSpPr>
          <p:nvPr>
            <p:ph type="sldNum" sz="quarter" idx="12"/>
          </p:nvPr>
        </p:nvSpPr>
        <p:spPr/>
        <p:txBody>
          <a:bodyPr/>
          <a:lstStyle/>
          <a:p>
            <a:fld id="{4D9363CF-EF84-48DE-92D9-91C00B8E083D}" type="slidenum">
              <a:rPr lang="zh-CN" altLang="en-US" smtClean="0"/>
              <a:t>‹#›</a:t>
            </a:fld>
            <a:endParaRPr lang="zh-CN" altLang="en-US"/>
          </a:p>
        </p:txBody>
      </p:sp>
    </p:spTree>
    <p:extLst>
      <p:ext uri="{BB962C8B-B14F-4D97-AF65-F5344CB8AC3E}">
        <p14:creationId xmlns:p14="http://schemas.microsoft.com/office/powerpoint/2010/main" val="36920702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F7D127-56B9-4530-A623-AF57C709C979}"/>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6685C6F-F15D-43D2-9E81-843FC2B62A8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6E3F784D-2F19-4568-A026-4E9BF51563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626778DC-6F23-4FE2-9A99-C6C09F9691ED}"/>
              </a:ext>
            </a:extLst>
          </p:cNvPr>
          <p:cNvSpPr>
            <a:spLocks noGrp="1"/>
          </p:cNvSpPr>
          <p:nvPr>
            <p:ph type="dt" sz="half" idx="10"/>
          </p:nvPr>
        </p:nvSpPr>
        <p:spPr/>
        <p:txBody>
          <a:bodyPr/>
          <a:lstStyle/>
          <a:p>
            <a:fld id="{3067BF0E-7941-442A-9ACC-19B8C0B82C1B}" type="datetimeFigureOut">
              <a:rPr lang="zh-CN" altLang="en-US" smtClean="0"/>
              <a:t>2018/11/4</a:t>
            </a:fld>
            <a:endParaRPr lang="zh-CN" altLang="en-US"/>
          </a:p>
        </p:txBody>
      </p:sp>
      <p:sp>
        <p:nvSpPr>
          <p:cNvPr id="6" name="页脚占位符 5">
            <a:extLst>
              <a:ext uri="{FF2B5EF4-FFF2-40B4-BE49-F238E27FC236}">
                <a16:creationId xmlns:a16="http://schemas.microsoft.com/office/drawing/2014/main" id="{AD5E620D-720D-47E4-9529-2EEC547CCB0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0832D74-251A-4B11-A915-8A410B4AFF75}"/>
              </a:ext>
            </a:extLst>
          </p:cNvPr>
          <p:cNvSpPr>
            <a:spLocks noGrp="1"/>
          </p:cNvSpPr>
          <p:nvPr>
            <p:ph type="sldNum" sz="quarter" idx="12"/>
          </p:nvPr>
        </p:nvSpPr>
        <p:spPr/>
        <p:txBody>
          <a:bodyPr/>
          <a:lstStyle/>
          <a:p>
            <a:fld id="{4D9363CF-EF84-48DE-92D9-91C00B8E083D}" type="slidenum">
              <a:rPr lang="zh-CN" altLang="en-US" smtClean="0"/>
              <a:t>‹#›</a:t>
            </a:fld>
            <a:endParaRPr lang="zh-CN" altLang="en-US"/>
          </a:p>
        </p:txBody>
      </p:sp>
    </p:spTree>
    <p:extLst>
      <p:ext uri="{BB962C8B-B14F-4D97-AF65-F5344CB8AC3E}">
        <p14:creationId xmlns:p14="http://schemas.microsoft.com/office/powerpoint/2010/main" val="2724092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A86110-B083-4E6B-AF87-5CE91284B20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C1BF8826-E8D7-498F-89D4-9916E725D45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83D083EE-99F8-490A-AAA6-7850FEBE5E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EF0D5462-5931-4607-9A27-7B05D87388E9}"/>
              </a:ext>
            </a:extLst>
          </p:cNvPr>
          <p:cNvSpPr>
            <a:spLocks noGrp="1"/>
          </p:cNvSpPr>
          <p:nvPr>
            <p:ph type="dt" sz="half" idx="10"/>
          </p:nvPr>
        </p:nvSpPr>
        <p:spPr/>
        <p:txBody>
          <a:bodyPr/>
          <a:lstStyle/>
          <a:p>
            <a:fld id="{3067BF0E-7941-442A-9ACC-19B8C0B82C1B}" type="datetimeFigureOut">
              <a:rPr lang="zh-CN" altLang="en-US" smtClean="0"/>
              <a:t>2018/11/4</a:t>
            </a:fld>
            <a:endParaRPr lang="zh-CN" altLang="en-US"/>
          </a:p>
        </p:txBody>
      </p:sp>
      <p:sp>
        <p:nvSpPr>
          <p:cNvPr id="6" name="页脚占位符 5">
            <a:extLst>
              <a:ext uri="{FF2B5EF4-FFF2-40B4-BE49-F238E27FC236}">
                <a16:creationId xmlns:a16="http://schemas.microsoft.com/office/drawing/2014/main" id="{222665DC-9476-4F37-B5DA-607181F59B3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CDC56AB-7764-44E8-8235-1F4E3E4BF0C9}"/>
              </a:ext>
            </a:extLst>
          </p:cNvPr>
          <p:cNvSpPr>
            <a:spLocks noGrp="1"/>
          </p:cNvSpPr>
          <p:nvPr>
            <p:ph type="sldNum" sz="quarter" idx="12"/>
          </p:nvPr>
        </p:nvSpPr>
        <p:spPr/>
        <p:txBody>
          <a:bodyPr/>
          <a:lstStyle/>
          <a:p>
            <a:fld id="{4D9363CF-EF84-48DE-92D9-91C00B8E083D}" type="slidenum">
              <a:rPr lang="zh-CN" altLang="en-US" smtClean="0"/>
              <a:t>‹#›</a:t>
            </a:fld>
            <a:endParaRPr lang="zh-CN" altLang="en-US"/>
          </a:p>
        </p:txBody>
      </p:sp>
    </p:spTree>
    <p:extLst>
      <p:ext uri="{BB962C8B-B14F-4D97-AF65-F5344CB8AC3E}">
        <p14:creationId xmlns:p14="http://schemas.microsoft.com/office/powerpoint/2010/main" val="4299447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0E75251B-1163-41B1-BB26-9DE24FD668A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3485F6F1-9C4F-43B3-A53E-B88016870D5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6D7E8949-FAB4-4A5A-8A68-856C61358E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67BF0E-7941-442A-9ACC-19B8C0B82C1B}" type="datetimeFigureOut">
              <a:rPr lang="zh-CN" altLang="en-US" smtClean="0"/>
              <a:t>2018/11/4</a:t>
            </a:fld>
            <a:endParaRPr lang="zh-CN" altLang="en-US"/>
          </a:p>
        </p:txBody>
      </p:sp>
      <p:sp>
        <p:nvSpPr>
          <p:cNvPr id="5" name="页脚占位符 4">
            <a:extLst>
              <a:ext uri="{FF2B5EF4-FFF2-40B4-BE49-F238E27FC236}">
                <a16:creationId xmlns:a16="http://schemas.microsoft.com/office/drawing/2014/main" id="{6664781A-6976-4918-B3DF-BDE3015C6F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F80A4E22-8CDB-4073-88C9-1DE5494DC6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9363CF-EF84-48DE-92D9-91C00B8E083D}" type="slidenum">
              <a:rPr lang="zh-CN" altLang="en-US" smtClean="0"/>
              <a:t>‹#›</a:t>
            </a:fld>
            <a:endParaRPr lang="zh-CN" altLang="en-US"/>
          </a:p>
        </p:txBody>
      </p:sp>
    </p:spTree>
    <p:extLst>
      <p:ext uri="{BB962C8B-B14F-4D97-AF65-F5344CB8AC3E}">
        <p14:creationId xmlns:p14="http://schemas.microsoft.com/office/powerpoint/2010/main" val="23514973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E60A2E-136A-4455-BD1A-A1FD5252D272}"/>
              </a:ext>
            </a:extLst>
          </p:cNvPr>
          <p:cNvSpPr>
            <a:spLocks noGrp="1"/>
          </p:cNvSpPr>
          <p:nvPr>
            <p:ph type="ctrTitle"/>
          </p:nvPr>
        </p:nvSpPr>
        <p:spPr/>
        <p:txBody>
          <a:bodyPr/>
          <a:lstStyle/>
          <a:p>
            <a:r>
              <a:rPr lang="zh-CN" altLang="en-US" dirty="0"/>
              <a:t>第六章 营养、健康与发展*</a:t>
            </a:r>
          </a:p>
        </p:txBody>
      </p:sp>
      <p:sp>
        <p:nvSpPr>
          <p:cNvPr id="3" name="副标题 2">
            <a:extLst>
              <a:ext uri="{FF2B5EF4-FFF2-40B4-BE49-F238E27FC236}">
                <a16:creationId xmlns:a16="http://schemas.microsoft.com/office/drawing/2014/main" id="{54C81DD9-2727-4A3B-B6F6-1C962ED409A8}"/>
              </a:ext>
            </a:extLst>
          </p:cNvPr>
          <p:cNvSpPr>
            <a:spLocks noGrp="1"/>
          </p:cNvSpPr>
          <p:nvPr>
            <p:ph type="subTitle" idx="1"/>
          </p:nvPr>
        </p:nvSpPr>
        <p:spPr>
          <a:xfrm>
            <a:off x="1524000" y="4094480"/>
            <a:ext cx="9144000" cy="1163320"/>
          </a:xfrm>
        </p:spPr>
        <p:txBody>
          <a:bodyPr/>
          <a:lstStyle/>
          <a:p>
            <a:r>
              <a:rPr lang="zh-CN" altLang="en-US" dirty="0"/>
              <a:t>（注：本章为选修）</a:t>
            </a:r>
          </a:p>
        </p:txBody>
      </p:sp>
    </p:spTree>
    <p:extLst>
      <p:ext uri="{BB962C8B-B14F-4D97-AF65-F5344CB8AC3E}">
        <p14:creationId xmlns:p14="http://schemas.microsoft.com/office/powerpoint/2010/main" val="27316757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E52B7A-03AC-4D6A-8ADF-F7CE4FDE5152}"/>
              </a:ext>
            </a:extLst>
          </p:cNvPr>
          <p:cNvSpPr>
            <a:spLocks noGrp="1"/>
          </p:cNvSpPr>
          <p:nvPr>
            <p:ph type="title"/>
          </p:nvPr>
        </p:nvSpPr>
        <p:spPr/>
        <p:txBody>
          <a:bodyPr/>
          <a:lstStyle/>
          <a:p>
            <a:r>
              <a:rPr lang="zh-CN" altLang="en-US" dirty="0"/>
              <a:t>全球人口身高数据</a:t>
            </a:r>
          </a:p>
        </p:txBody>
      </p:sp>
      <p:sp>
        <p:nvSpPr>
          <p:cNvPr id="3" name="内容占位符 2">
            <a:extLst>
              <a:ext uri="{FF2B5EF4-FFF2-40B4-BE49-F238E27FC236}">
                <a16:creationId xmlns:a16="http://schemas.microsoft.com/office/drawing/2014/main" id="{2CCD34AC-55FF-4F18-8791-BCB883F665E0}"/>
              </a:ext>
            </a:extLst>
          </p:cNvPr>
          <p:cNvSpPr>
            <a:spLocks noGrp="1"/>
          </p:cNvSpPr>
          <p:nvPr>
            <p:ph idx="1"/>
          </p:nvPr>
        </p:nvSpPr>
        <p:spPr/>
        <p:txBody>
          <a:bodyPr/>
          <a:lstStyle/>
          <a:p>
            <a:r>
              <a:rPr lang="zh-CN" altLang="en-US" dirty="0"/>
              <a:t>据联合国</a:t>
            </a:r>
            <a:r>
              <a:rPr lang="zh-CN" altLang="en-US" b="1" dirty="0"/>
              <a:t>世界卫生组织</a:t>
            </a:r>
            <a:r>
              <a:rPr lang="zh-CN" altLang="en-US" dirty="0"/>
              <a:t>发布的</a:t>
            </a:r>
            <a:r>
              <a:rPr lang="en-US" altLang="zh-CN" dirty="0"/>
              <a:t>2016</a:t>
            </a:r>
            <a:r>
              <a:rPr lang="zh-CN" altLang="en-US" dirty="0"/>
              <a:t>年全球人口身高数据显示：</a:t>
            </a:r>
          </a:p>
          <a:p>
            <a:pPr lvl="1"/>
            <a:r>
              <a:rPr lang="zh-CN" altLang="en-US" dirty="0"/>
              <a:t>目前男性平均身高最高的国家为</a:t>
            </a:r>
            <a:r>
              <a:rPr lang="zh-CN" altLang="en-US" b="1" dirty="0"/>
              <a:t>荷兰</a:t>
            </a:r>
            <a:r>
              <a:rPr lang="zh-CN" altLang="en-US" dirty="0"/>
              <a:t>：</a:t>
            </a:r>
            <a:r>
              <a:rPr lang="en-US" altLang="zh-CN" dirty="0"/>
              <a:t>182.5㎝</a:t>
            </a:r>
            <a:r>
              <a:rPr lang="zh-CN" altLang="en-US" dirty="0"/>
              <a:t>；</a:t>
            </a:r>
            <a:endParaRPr lang="en-US" altLang="zh-CN" dirty="0"/>
          </a:p>
          <a:p>
            <a:pPr lvl="1"/>
            <a:r>
              <a:rPr lang="zh-CN" altLang="en-US" dirty="0"/>
              <a:t>女性平均身高最高的国家为</a:t>
            </a:r>
            <a:r>
              <a:rPr lang="zh-CN" altLang="en-US" b="1" dirty="0"/>
              <a:t>拉脱维亚</a:t>
            </a:r>
            <a:r>
              <a:rPr lang="zh-CN" altLang="en-US" dirty="0"/>
              <a:t>：</a:t>
            </a:r>
            <a:r>
              <a:rPr lang="en-US" altLang="zh-CN" dirty="0"/>
              <a:t>170㎝</a:t>
            </a:r>
            <a:r>
              <a:rPr lang="zh-CN" altLang="en-US" dirty="0"/>
              <a:t>。</a:t>
            </a:r>
          </a:p>
          <a:p>
            <a:r>
              <a:rPr lang="zh-CN" altLang="en-US" dirty="0"/>
              <a:t>欧洲男性的平均身高居全球前列，</a:t>
            </a:r>
            <a:endParaRPr lang="en-US" altLang="zh-CN" dirty="0"/>
          </a:p>
          <a:p>
            <a:r>
              <a:rPr lang="zh-CN" altLang="en-US" dirty="0"/>
              <a:t>东北亚地区排名为：</a:t>
            </a:r>
            <a:endParaRPr lang="en-US" altLang="zh-CN" dirty="0"/>
          </a:p>
          <a:p>
            <a:pPr lvl="1"/>
            <a:r>
              <a:rPr lang="zh-CN" altLang="en-US" b="1" dirty="0"/>
              <a:t>韩国</a:t>
            </a:r>
            <a:r>
              <a:rPr lang="en-US" altLang="zh-CN" dirty="0"/>
              <a:t>174.9㎝</a:t>
            </a:r>
            <a:r>
              <a:rPr lang="zh-CN" altLang="en-US" dirty="0"/>
              <a:t>排在第</a:t>
            </a:r>
            <a:r>
              <a:rPr lang="en-US" altLang="zh-CN" dirty="0"/>
              <a:t>52</a:t>
            </a:r>
            <a:r>
              <a:rPr lang="zh-CN" altLang="en-US" dirty="0"/>
              <a:t>位，</a:t>
            </a:r>
            <a:r>
              <a:rPr lang="zh-CN" altLang="en-US" b="1" dirty="0"/>
              <a:t>台湾</a:t>
            </a:r>
            <a:r>
              <a:rPr lang="en-US" altLang="zh-CN" dirty="0"/>
              <a:t>174.5㎝</a:t>
            </a:r>
            <a:r>
              <a:rPr lang="zh-CN" altLang="en-US" dirty="0"/>
              <a:t>排在第</a:t>
            </a:r>
            <a:r>
              <a:rPr lang="en-US" altLang="zh-CN" dirty="0"/>
              <a:t>57</a:t>
            </a:r>
            <a:r>
              <a:rPr lang="zh-CN" altLang="en-US" dirty="0"/>
              <a:t>位，</a:t>
            </a:r>
            <a:r>
              <a:rPr lang="zh-CN" altLang="en-US" b="1" dirty="0"/>
              <a:t>香港</a:t>
            </a:r>
            <a:r>
              <a:rPr lang="en-US" altLang="zh-CN" dirty="0"/>
              <a:t>173.6㎝</a:t>
            </a:r>
            <a:r>
              <a:rPr lang="zh-CN" altLang="en-US" dirty="0"/>
              <a:t>排在</a:t>
            </a:r>
            <a:r>
              <a:rPr lang="en-US" altLang="zh-CN" dirty="0"/>
              <a:t>68</a:t>
            </a:r>
            <a:r>
              <a:rPr lang="zh-CN" altLang="en-US" dirty="0"/>
              <a:t>位，</a:t>
            </a:r>
            <a:r>
              <a:rPr lang="zh-CN" altLang="en-US" b="1" dirty="0"/>
              <a:t>朝鲜</a:t>
            </a:r>
            <a:r>
              <a:rPr lang="en-US" altLang="zh-CN" dirty="0"/>
              <a:t>172㎝</a:t>
            </a:r>
            <a:r>
              <a:rPr lang="zh-CN" altLang="en-US" dirty="0"/>
              <a:t>排在第</a:t>
            </a:r>
            <a:r>
              <a:rPr lang="en-US" altLang="zh-CN" dirty="0"/>
              <a:t>91</a:t>
            </a:r>
            <a:r>
              <a:rPr lang="zh-CN" altLang="en-US" dirty="0"/>
              <a:t>位，</a:t>
            </a:r>
            <a:r>
              <a:rPr lang="zh-CN" altLang="en-US" b="1" dirty="0"/>
              <a:t>中国</a:t>
            </a:r>
            <a:r>
              <a:rPr lang="en-US" altLang="zh-CN" dirty="0"/>
              <a:t>171.8㎝</a:t>
            </a:r>
            <a:r>
              <a:rPr lang="zh-CN" altLang="en-US" dirty="0"/>
              <a:t>排在第</a:t>
            </a:r>
            <a:r>
              <a:rPr lang="en-US" altLang="zh-CN" dirty="0"/>
              <a:t>93</a:t>
            </a:r>
            <a:r>
              <a:rPr lang="zh-CN" altLang="en-US" dirty="0"/>
              <a:t>位，</a:t>
            </a:r>
            <a:r>
              <a:rPr lang="zh-CN" altLang="en-US" b="1" dirty="0"/>
              <a:t>日本</a:t>
            </a:r>
            <a:r>
              <a:rPr lang="en-US" altLang="zh-CN" dirty="0"/>
              <a:t>170.8㎝</a:t>
            </a:r>
            <a:r>
              <a:rPr lang="zh-CN" altLang="en-US" dirty="0"/>
              <a:t>被甩出了</a:t>
            </a:r>
            <a:r>
              <a:rPr lang="en-US" altLang="zh-CN" dirty="0"/>
              <a:t>100</a:t>
            </a:r>
            <a:r>
              <a:rPr lang="zh-CN" altLang="en-US" dirty="0"/>
              <a:t>名以外。</a:t>
            </a:r>
          </a:p>
          <a:p>
            <a:endParaRPr lang="zh-CN" altLang="en-US" dirty="0"/>
          </a:p>
        </p:txBody>
      </p:sp>
    </p:spTree>
    <p:extLst>
      <p:ext uri="{BB962C8B-B14F-4D97-AF65-F5344CB8AC3E}">
        <p14:creationId xmlns:p14="http://schemas.microsoft.com/office/powerpoint/2010/main" val="13838018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A6C49C-DD7C-4E32-8FE8-66E4DC5454BD}"/>
              </a:ext>
            </a:extLst>
          </p:cNvPr>
          <p:cNvSpPr>
            <a:spLocks noGrp="1"/>
          </p:cNvSpPr>
          <p:nvPr>
            <p:ph type="title"/>
          </p:nvPr>
        </p:nvSpPr>
        <p:spPr/>
        <p:txBody>
          <a:bodyPr/>
          <a:lstStyle/>
          <a:p>
            <a:r>
              <a:rPr lang="zh-CN" altLang="en-US" dirty="0"/>
              <a:t>世界上平均身高前十名的国家</a:t>
            </a:r>
          </a:p>
        </p:txBody>
      </p:sp>
      <p:sp>
        <p:nvSpPr>
          <p:cNvPr id="6" name="文本占位符 5">
            <a:extLst>
              <a:ext uri="{FF2B5EF4-FFF2-40B4-BE49-F238E27FC236}">
                <a16:creationId xmlns:a16="http://schemas.microsoft.com/office/drawing/2014/main" id="{7F398C4D-F0E1-4164-AF50-B7DA38CA8B7D}"/>
              </a:ext>
            </a:extLst>
          </p:cNvPr>
          <p:cNvSpPr>
            <a:spLocks noGrp="1"/>
          </p:cNvSpPr>
          <p:nvPr>
            <p:ph type="body" idx="1"/>
          </p:nvPr>
        </p:nvSpPr>
        <p:spPr>
          <a:xfrm>
            <a:off x="796608" y="1513840"/>
            <a:ext cx="5157787" cy="503477"/>
          </a:xfrm>
        </p:spPr>
        <p:txBody>
          <a:bodyPr/>
          <a:lstStyle/>
          <a:p>
            <a:pPr algn="ctr"/>
            <a:r>
              <a:rPr lang="zh-CN" altLang="en-US" dirty="0"/>
              <a:t>男性</a:t>
            </a:r>
          </a:p>
        </p:txBody>
      </p:sp>
      <p:sp>
        <p:nvSpPr>
          <p:cNvPr id="7" name="内容占位符 6">
            <a:extLst>
              <a:ext uri="{FF2B5EF4-FFF2-40B4-BE49-F238E27FC236}">
                <a16:creationId xmlns:a16="http://schemas.microsoft.com/office/drawing/2014/main" id="{E7426240-A8E3-4C95-8779-F0AFFA3AEBDA}"/>
              </a:ext>
            </a:extLst>
          </p:cNvPr>
          <p:cNvSpPr>
            <a:spLocks noGrp="1"/>
          </p:cNvSpPr>
          <p:nvPr>
            <p:ph sz="half" idx="2"/>
          </p:nvPr>
        </p:nvSpPr>
        <p:spPr/>
        <p:txBody>
          <a:bodyPr/>
          <a:lstStyle/>
          <a:p>
            <a:endParaRPr lang="zh-CN" altLang="en-US"/>
          </a:p>
        </p:txBody>
      </p:sp>
      <p:sp>
        <p:nvSpPr>
          <p:cNvPr id="8" name="文本占位符 7">
            <a:extLst>
              <a:ext uri="{FF2B5EF4-FFF2-40B4-BE49-F238E27FC236}">
                <a16:creationId xmlns:a16="http://schemas.microsoft.com/office/drawing/2014/main" id="{BAB5E4F6-F353-4388-9042-F170D6AA3223}"/>
              </a:ext>
            </a:extLst>
          </p:cNvPr>
          <p:cNvSpPr>
            <a:spLocks noGrp="1"/>
          </p:cNvSpPr>
          <p:nvPr>
            <p:ph type="body" sz="quarter" idx="3"/>
          </p:nvPr>
        </p:nvSpPr>
        <p:spPr>
          <a:xfrm>
            <a:off x="5997575" y="1417877"/>
            <a:ext cx="5183188" cy="599440"/>
          </a:xfrm>
        </p:spPr>
        <p:txBody>
          <a:bodyPr/>
          <a:lstStyle/>
          <a:p>
            <a:pPr algn="ctr"/>
            <a:r>
              <a:rPr lang="zh-CN" altLang="en-US" dirty="0"/>
              <a:t>女性</a:t>
            </a:r>
          </a:p>
        </p:txBody>
      </p:sp>
      <p:graphicFrame>
        <p:nvGraphicFramePr>
          <p:cNvPr id="4" name="表格 3">
            <a:extLst>
              <a:ext uri="{FF2B5EF4-FFF2-40B4-BE49-F238E27FC236}">
                <a16:creationId xmlns:a16="http://schemas.microsoft.com/office/drawing/2014/main" id="{77C74F34-E8B1-4F30-B2D0-11E8631E5658}"/>
              </a:ext>
            </a:extLst>
          </p:cNvPr>
          <p:cNvGraphicFramePr>
            <a:graphicFrameLocks noGrp="1"/>
          </p:cNvGraphicFramePr>
          <p:nvPr>
            <p:extLst>
              <p:ext uri="{D42A27DB-BD31-4B8C-83A1-F6EECF244321}">
                <p14:modId xmlns:p14="http://schemas.microsoft.com/office/powerpoint/2010/main" val="2203015166"/>
              </p:ext>
            </p:extLst>
          </p:nvPr>
        </p:nvGraphicFramePr>
        <p:xfrm>
          <a:off x="558801" y="2166303"/>
          <a:ext cx="5461000" cy="4023360"/>
        </p:xfrm>
        <a:graphic>
          <a:graphicData uri="http://schemas.openxmlformats.org/drawingml/2006/table">
            <a:tbl>
              <a:tblPr/>
              <a:tblGrid>
                <a:gridCol w="2730500">
                  <a:extLst>
                    <a:ext uri="{9D8B030D-6E8A-4147-A177-3AD203B41FA5}">
                      <a16:colId xmlns:a16="http://schemas.microsoft.com/office/drawing/2014/main" val="2491918417"/>
                    </a:ext>
                  </a:extLst>
                </a:gridCol>
                <a:gridCol w="2730500">
                  <a:extLst>
                    <a:ext uri="{9D8B030D-6E8A-4147-A177-3AD203B41FA5}">
                      <a16:colId xmlns:a16="http://schemas.microsoft.com/office/drawing/2014/main" val="4209885306"/>
                    </a:ext>
                  </a:extLst>
                </a:gridCol>
              </a:tblGrid>
              <a:tr h="0">
                <a:tc>
                  <a:txBody>
                    <a:bodyPr/>
                    <a:lstStyle/>
                    <a:p>
                      <a:pPr algn="ctr"/>
                      <a:r>
                        <a:rPr lang="zh-CN" altLang="en-US" dirty="0">
                          <a:solidFill>
                            <a:srgbClr val="252525"/>
                          </a:solidFill>
                          <a:effectLst/>
                        </a:rPr>
                        <a:t>排名</a:t>
                      </a: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a:r>
                        <a:rPr lang="zh-CN" altLang="en-US">
                          <a:solidFill>
                            <a:srgbClr val="252525"/>
                          </a:solidFill>
                          <a:effectLst/>
                        </a:rPr>
                        <a:t>国家</a:t>
                      </a:r>
                    </a:p>
                  </a:txBody>
                  <a:tcP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517014714"/>
                  </a:ext>
                </a:extLst>
              </a:tr>
              <a:tr h="0">
                <a:tc>
                  <a:txBody>
                    <a:bodyPr/>
                    <a:lstStyle/>
                    <a:p>
                      <a:pPr algn="ctr"/>
                      <a:r>
                        <a:rPr lang="en-US" altLang="zh-CN">
                          <a:solidFill>
                            <a:srgbClr val="252525"/>
                          </a:solidFill>
                          <a:effectLst/>
                        </a:rPr>
                        <a:t>1</a:t>
                      </a: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a:r>
                        <a:rPr lang="zh-CN" altLang="en-US">
                          <a:solidFill>
                            <a:srgbClr val="252525"/>
                          </a:solidFill>
                          <a:effectLst/>
                        </a:rPr>
                        <a:t>荷兰</a:t>
                      </a:r>
                    </a:p>
                  </a:txBody>
                  <a:tcP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839811025"/>
                  </a:ext>
                </a:extLst>
              </a:tr>
              <a:tr h="0">
                <a:tc>
                  <a:txBody>
                    <a:bodyPr/>
                    <a:lstStyle/>
                    <a:p>
                      <a:pPr algn="ctr"/>
                      <a:r>
                        <a:rPr lang="en-US" altLang="zh-CN">
                          <a:solidFill>
                            <a:srgbClr val="252525"/>
                          </a:solidFill>
                          <a:effectLst/>
                        </a:rPr>
                        <a:t>2</a:t>
                      </a: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a:r>
                        <a:rPr lang="zh-CN" altLang="en-US">
                          <a:solidFill>
                            <a:srgbClr val="252525"/>
                          </a:solidFill>
                          <a:effectLst/>
                        </a:rPr>
                        <a:t>比利时</a:t>
                      </a:r>
                    </a:p>
                  </a:txBody>
                  <a:tcP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122817811"/>
                  </a:ext>
                </a:extLst>
              </a:tr>
              <a:tr h="0">
                <a:tc>
                  <a:txBody>
                    <a:bodyPr/>
                    <a:lstStyle/>
                    <a:p>
                      <a:pPr algn="ctr"/>
                      <a:r>
                        <a:rPr lang="en-US" altLang="zh-CN">
                          <a:solidFill>
                            <a:srgbClr val="252525"/>
                          </a:solidFill>
                          <a:effectLst/>
                        </a:rPr>
                        <a:t>3</a:t>
                      </a: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a:r>
                        <a:rPr lang="zh-CN" altLang="en-US">
                          <a:solidFill>
                            <a:srgbClr val="252525"/>
                          </a:solidFill>
                          <a:effectLst/>
                        </a:rPr>
                        <a:t>爱沙尼亚</a:t>
                      </a:r>
                    </a:p>
                  </a:txBody>
                  <a:tcP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927870419"/>
                  </a:ext>
                </a:extLst>
              </a:tr>
              <a:tr h="0">
                <a:tc>
                  <a:txBody>
                    <a:bodyPr/>
                    <a:lstStyle/>
                    <a:p>
                      <a:pPr algn="ctr"/>
                      <a:r>
                        <a:rPr lang="en-US" altLang="zh-CN">
                          <a:solidFill>
                            <a:srgbClr val="252525"/>
                          </a:solidFill>
                          <a:effectLst/>
                        </a:rPr>
                        <a:t>4</a:t>
                      </a: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a:r>
                        <a:rPr lang="zh-CN" altLang="en-US">
                          <a:solidFill>
                            <a:srgbClr val="252525"/>
                          </a:solidFill>
                          <a:effectLst/>
                        </a:rPr>
                        <a:t>拉脱维亚</a:t>
                      </a:r>
                    </a:p>
                  </a:txBody>
                  <a:tcP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133718588"/>
                  </a:ext>
                </a:extLst>
              </a:tr>
              <a:tr h="0">
                <a:tc>
                  <a:txBody>
                    <a:bodyPr/>
                    <a:lstStyle/>
                    <a:p>
                      <a:pPr algn="ctr"/>
                      <a:r>
                        <a:rPr lang="en-US" altLang="zh-CN">
                          <a:solidFill>
                            <a:srgbClr val="252525"/>
                          </a:solidFill>
                          <a:effectLst/>
                        </a:rPr>
                        <a:t>5</a:t>
                      </a: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a:r>
                        <a:rPr lang="zh-CN" altLang="en-US">
                          <a:solidFill>
                            <a:srgbClr val="252525"/>
                          </a:solidFill>
                          <a:effectLst/>
                        </a:rPr>
                        <a:t>丹麦</a:t>
                      </a:r>
                    </a:p>
                  </a:txBody>
                  <a:tcP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795103469"/>
                  </a:ext>
                </a:extLst>
              </a:tr>
              <a:tr h="0">
                <a:tc>
                  <a:txBody>
                    <a:bodyPr/>
                    <a:lstStyle/>
                    <a:p>
                      <a:pPr algn="ctr"/>
                      <a:r>
                        <a:rPr lang="en-US" altLang="zh-CN">
                          <a:solidFill>
                            <a:srgbClr val="252525"/>
                          </a:solidFill>
                          <a:effectLst/>
                        </a:rPr>
                        <a:t>6</a:t>
                      </a: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a:r>
                        <a:rPr lang="zh-CN" altLang="en-US">
                          <a:solidFill>
                            <a:srgbClr val="252525"/>
                          </a:solidFill>
                          <a:effectLst/>
                        </a:rPr>
                        <a:t>波黑</a:t>
                      </a:r>
                    </a:p>
                  </a:txBody>
                  <a:tcP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002278256"/>
                  </a:ext>
                </a:extLst>
              </a:tr>
              <a:tr h="0">
                <a:tc>
                  <a:txBody>
                    <a:bodyPr/>
                    <a:lstStyle/>
                    <a:p>
                      <a:pPr algn="ctr"/>
                      <a:r>
                        <a:rPr lang="en-US" altLang="zh-CN">
                          <a:solidFill>
                            <a:srgbClr val="252525"/>
                          </a:solidFill>
                          <a:effectLst/>
                        </a:rPr>
                        <a:t>7</a:t>
                      </a: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a:r>
                        <a:rPr lang="zh-CN" altLang="en-US">
                          <a:solidFill>
                            <a:srgbClr val="252525"/>
                          </a:solidFill>
                          <a:effectLst/>
                        </a:rPr>
                        <a:t>克罗地亚</a:t>
                      </a:r>
                    </a:p>
                  </a:txBody>
                  <a:tcP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076245625"/>
                  </a:ext>
                </a:extLst>
              </a:tr>
              <a:tr h="0">
                <a:tc>
                  <a:txBody>
                    <a:bodyPr/>
                    <a:lstStyle/>
                    <a:p>
                      <a:pPr algn="ctr"/>
                      <a:r>
                        <a:rPr lang="en-US" altLang="zh-CN">
                          <a:solidFill>
                            <a:srgbClr val="252525"/>
                          </a:solidFill>
                          <a:effectLst/>
                        </a:rPr>
                        <a:t>8</a:t>
                      </a: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a:r>
                        <a:rPr lang="zh-CN" altLang="en-US">
                          <a:solidFill>
                            <a:srgbClr val="252525"/>
                          </a:solidFill>
                          <a:effectLst/>
                        </a:rPr>
                        <a:t>塞尔维亚</a:t>
                      </a:r>
                    </a:p>
                  </a:txBody>
                  <a:tcP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702686032"/>
                  </a:ext>
                </a:extLst>
              </a:tr>
              <a:tr h="0">
                <a:tc>
                  <a:txBody>
                    <a:bodyPr/>
                    <a:lstStyle/>
                    <a:p>
                      <a:pPr algn="ctr"/>
                      <a:r>
                        <a:rPr lang="en-US" altLang="zh-CN">
                          <a:solidFill>
                            <a:srgbClr val="252525"/>
                          </a:solidFill>
                          <a:effectLst/>
                        </a:rPr>
                        <a:t>9</a:t>
                      </a: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a:r>
                        <a:rPr lang="zh-CN" altLang="en-US">
                          <a:solidFill>
                            <a:srgbClr val="252525"/>
                          </a:solidFill>
                          <a:effectLst/>
                        </a:rPr>
                        <a:t>冰岛</a:t>
                      </a:r>
                    </a:p>
                  </a:txBody>
                  <a:tcP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034992099"/>
                  </a:ext>
                </a:extLst>
              </a:tr>
              <a:tr h="0">
                <a:tc>
                  <a:txBody>
                    <a:bodyPr/>
                    <a:lstStyle/>
                    <a:p>
                      <a:pPr algn="ctr"/>
                      <a:r>
                        <a:rPr lang="en-US" altLang="zh-CN" dirty="0">
                          <a:solidFill>
                            <a:srgbClr val="252525"/>
                          </a:solidFill>
                          <a:effectLst/>
                        </a:rPr>
                        <a:t>10</a:t>
                      </a: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algn="ctr"/>
                      <a:r>
                        <a:rPr lang="zh-CN" altLang="en-US" dirty="0">
                          <a:solidFill>
                            <a:srgbClr val="252525"/>
                          </a:solidFill>
                          <a:effectLst/>
                        </a:rPr>
                        <a:t>捷克</a:t>
                      </a:r>
                    </a:p>
                  </a:txBody>
                  <a:tcP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053724178"/>
                  </a:ext>
                </a:extLst>
              </a:tr>
            </a:tbl>
          </a:graphicData>
        </a:graphic>
      </p:graphicFrame>
      <p:graphicFrame>
        <p:nvGraphicFramePr>
          <p:cNvPr id="5" name="表格 4">
            <a:extLst>
              <a:ext uri="{FF2B5EF4-FFF2-40B4-BE49-F238E27FC236}">
                <a16:creationId xmlns:a16="http://schemas.microsoft.com/office/drawing/2014/main" id="{FC59E241-A710-447F-BD04-74F74F7E0492}"/>
              </a:ext>
            </a:extLst>
          </p:cNvPr>
          <p:cNvGraphicFramePr>
            <a:graphicFrameLocks noGrp="1"/>
          </p:cNvGraphicFramePr>
          <p:nvPr>
            <p:extLst>
              <p:ext uri="{D42A27DB-BD31-4B8C-83A1-F6EECF244321}">
                <p14:modId xmlns:p14="http://schemas.microsoft.com/office/powerpoint/2010/main" val="3992426247"/>
              </p:ext>
            </p:extLst>
          </p:nvPr>
        </p:nvGraphicFramePr>
        <p:xfrm>
          <a:off x="6521133" y="2166303"/>
          <a:ext cx="5008880" cy="4023360"/>
        </p:xfrm>
        <a:graphic>
          <a:graphicData uri="http://schemas.openxmlformats.org/drawingml/2006/table">
            <a:tbl>
              <a:tblPr/>
              <a:tblGrid>
                <a:gridCol w="2504440">
                  <a:extLst>
                    <a:ext uri="{9D8B030D-6E8A-4147-A177-3AD203B41FA5}">
                      <a16:colId xmlns:a16="http://schemas.microsoft.com/office/drawing/2014/main" val="2940616987"/>
                    </a:ext>
                  </a:extLst>
                </a:gridCol>
                <a:gridCol w="2504440">
                  <a:extLst>
                    <a:ext uri="{9D8B030D-6E8A-4147-A177-3AD203B41FA5}">
                      <a16:colId xmlns:a16="http://schemas.microsoft.com/office/drawing/2014/main" val="253238568"/>
                    </a:ext>
                  </a:extLst>
                </a:gridCol>
              </a:tblGrid>
              <a:tr h="402336">
                <a:tc>
                  <a:txBody>
                    <a:bodyPr/>
                    <a:lstStyle/>
                    <a:p>
                      <a:pPr algn="ctr"/>
                      <a:r>
                        <a:rPr lang="zh-CN" altLang="en-US" b="1" dirty="0">
                          <a:solidFill>
                            <a:srgbClr val="252525"/>
                          </a:solidFill>
                          <a:effectLst/>
                        </a:rPr>
                        <a:t>排名</a:t>
                      </a:r>
                      <a:endParaRPr lang="zh-CN" altLang="en-US" dirty="0">
                        <a:solidFill>
                          <a:srgbClr val="252525"/>
                        </a:solidFill>
                        <a:effectLst/>
                      </a:endParaRP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a:r>
                        <a:rPr lang="zh-CN" altLang="en-US" b="1">
                          <a:solidFill>
                            <a:srgbClr val="252525"/>
                          </a:solidFill>
                          <a:effectLst/>
                        </a:rPr>
                        <a:t>国家</a:t>
                      </a:r>
                      <a:endParaRPr lang="zh-CN" altLang="en-US">
                        <a:solidFill>
                          <a:srgbClr val="252525"/>
                        </a:solidFill>
                        <a:effectLst/>
                      </a:endParaRP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89066940"/>
                  </a:ext>
                </a:extLst>
              </a:tr>
              <a:tr h="402336">
                <a:tc>
                  <a:txBody>
                    <a:bodyPr/>
                    <a:lstStyle/>
                    <a:p>
                      <a:pPr algn="ctr"/>
                      <a:r>
                        <a:rPr lang="en-US" altLang="zh-CN">
                          <a:solidFill>
                            <a:srgbClr val="252525"/>
                          </a:solidFill>
                          <a:effectLst/>
                        </a:rPr>
                        <a:t>1</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a:r>
                        <a:rPr lang="zh-CN" altLang="en-US">
                          <a:solidFill>
                            <a:srgbClr val="252525"/>
                          </a:solidFill>
                          <a:effectLst/>
                        </a:rPr>
                        <a:t>拉脱维亚</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45957904"/>
                  </a:ext>
                </a:extLst>
              </a:tr>
              <a:tr h="402336">
                <a:tc>
                  <a:txBody>
                    <a:bodyPr/>
                    <a:lstStyle/>
                    <a:p>
                      <a:pPr algn="ctr"/>
                      <a:r>
                        <a:rPr lang="en-US" altLang="zh-CN">
                          <a:solidFill>
                            <a:srgbClr val="252525"/>
                          </a:solidFill>
                          <a:effectLst/>
                        </a:rPr>
                        <a:t>2</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a:r>
                        <a:rPr lang="zh-CN" altLang="en-US">
                          <a:solidFill>
                            <a:srgbClr val="252525"/>
                          </a:solidFill>
                          <a:effectLst/>
                        </a:rPr>
                        <a:t>荷兰</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66297316"/>
                  </a:ext>
                </a:extLst>
              </a:tr>
              <a:tr h="402336">
                <a:tc>
                  <a:txBody>
                    <a:bodyPr/>
                    <a:lstStyle/>
                    <a:p>
                      <a:pPr algn="ctr"/>
                      <a:r>
                        <a:rPr lang="en-US" altLang="zh-CN">
                          <a:solidFill>
                            <a:srgbClr val="252525"/>
                          </a:solidFill>
                          <a:effectLst/>
                        </a:rPr>
                        <a:t>3</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a:r>
                        <a:rPr lang="zh-CN" altLang="en-US" dirty="0">
                          <a:solidFill>
                            <a:srgbClr val="252525"/>
                          </a:solidFill>
                          <a:effectLst/>
                        </a:rPr>
                        <a:t>爱沙尼亚</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52414713"/>
                  </a:ext>
                </a:extLst>
              </a:tr>
              <a:tr h="402336">
                <a:tc>
                  <a:txBody>
                    <a:bodyPr/>
                    <a:lstStyle/>
                    <a:p>
                      <a:pPr algn="ctr"/>
                      <a:r>
                        <a:rPr lang="en-US" altLang="zh-CN">
                          <a:solidFill>
                            <a:srgbClr val="252525"/>
                          </a:solidFill>
                          <a:effectLst/>
                        </a:rPr>
                        <a:t>4</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a:r>
                        <a:rPr lang="zh-CN" altLang="en-US" dirty="0">
                          <a:solidFill>
                            <a:srgbClr val="252525"/>
                          </a:solidFill>
                          <a:effectLst/>
                        </a:rPr>
                        <a:t>捷克</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24631320"/>
                  </a:ext>
                </a:extLst>
              </a:tr>
              <a:tr h="402336">
                <a:tc>
                  <a:txBody>
                    <a:bodyPr/>
                    <a:lstStyle/>
                    <a:p>
                      <a:pPr algn="ctr"/>
                      <a:r>
                        <a:rPr lang="en-US" altLang="zh-CN">
                          <a:solidFill>
                            <a:srgbClr val="252525"/>
                          </a:solidFill>
                          <a:effectLst/>
                        </a:rPr>
                        <a:t>5</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a:r>
                        <a:rPr lang="zh-CN" altLang="en-US">
                          <a:solidFill>
                            <a:srgbClr val="252525"/>
                          </a:solidFill>
                          <a:effectLst/>
                        </a:rPr>
                        <a:t>塞尔维亚</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82257483"/>
                  </a:ext>
                </a:extLst>
              </a:tr>
              <a:tr h="402336">
                <a:tc>
                  <a:txBody>
                    <a:bodyPr/>
                    <a:lstStyle/>
                    <a:p>
                      <a:pPr algn="ctr"/>
                      <a:r>
                        <a:rPr lang="en-US" altLang="zh-CN">
                          <a:solidFill>
                            <a:srgbClr val="252525"/>
                          </a:solidFill>
                          <a:effectLst/>
                        </a:rPr>
                        <a:t>6</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a:r>
                        <a:rPr lang="zh-CN" altLang="en-US">
                          <a:solidFill>
                            <a:srgbClr val="252525"/>
                          </a:solidFill>
                          <a:effectLst/>
                        </a:rPr>
                        <a:t>斯洛伐克</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89087314"/>
                  </a:ext>
                </a:extLst>
              </a:tr>
              <a:tr h="402336">
                <a:tc>
                  <a:txBody>
                    <a:bodyPr/>
                    <a:lstStyle/>
                    <a:p>
                      <a:pPr algn="ctr"/>
                      <a:r>
                        <a:rPr lang="en-US" altLang="zh-CN">
                          <a:solidFill>
                            <a:srgbClr val="252525"/>
                          </a:solidFill>
                          <a:effectLst/>
                        </a:rPr>
                        <a:t>7</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a:r>
                        <a:rPr lang="zh-CN" altLang="en-US">
                          <a:solidFill>
                            <a:srgbClr val="252525"/>
                          </a:solidFill>
                          <a:effectLst/>
                        </a:rPr>
                        <a:t>丹麦</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37107430"/>
                  </a:ext>
                </a:extLst>
              </a:tr>
              <a:tr h="402336">
                <a:tc>
                  <a:txBody>
                    <a:bodyPr/>
                    <a:lstStyle/>
                    <a:p>
                      <a:pPr algn="ctr"/>
                      <a:r>
                        <a:rPr lang="en-US" altLang="zh-CN">
                          <a:solidFill>
                            <a:srgbClr val="252525"/>
                          </a:solidFill>
                          <a:effectLst/>
                        </a:rPr>
                        <a:t>8</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a:r>
                        <a:rPr lang="zh-CN" altLang="en-US">
                          <a:solidFill>
                            <a:srgbClr val="252525"/>
                          </a:solidFill>
                          <a:effectLst/>
                        </a:rPr>
                        <a:t>立陶宛</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48418746"/>
                  </a:ext>
                </a:extLst>
              </a:tr>
              <a:tr h="402336">
                <a:tc>
                  <a:txBody>
                    <a:bodyPr/>
                    <a:lstStyle/>
                    <a:p>
                      <a:pPr algn="ctr"/>
                      <a:r>
                        <a:rPr lang="en-US" altLang="zh-CN">
                          <a:solidFill>
                            <a:srgbClr val="252525"/>
                          </a:solidFill>
                          <a:effectLst/>
                        </a:rPr>
                        <a:t>9</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a:r>
                        <a:rPr lang="zh-CN" altLang="en-US" dirty="0">
                          <a:solidFill>
                            <a:srgbClr val="252525"/>
                          </a:solidFill>
                          <a:effectLst/>
                        </a:rPr>
                        <a:t>白俄罗斯</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84875033"/>
                  </a:ext>
                </a:extLst>
              </a:tr>
            </a:tbl>
          </a:graphicData>
        </a:graphic>
      </p:graphicFrame>
    </p:spTree>
    <p:extLst>
      <p:ext uri="{BB962C8B-B14F-4D97-AF65-F5344CB8AC3E}">
        <p14:creationId xmlns:p14="http://schemas.microsoft.com/office/powerpoint/2010/main" val="15357409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CAA4E7-E8B9-4F0F-BE24-3C1D45237BCB}"/>
              </a:ext>
            </a:extLst>
          </p:cNvPr>
          <p:cNvSpPr>
            <a:spLocks noGrp="1"/>
          </p:cNvSpPr>
          <p:nvPr>
            <p:ph type="title"/>
          </p:nvPr>
        </p:nvSpPr>
        <p:spPr/>
        <p:txBody>
          <a:bodyPr/>
          <a:lstStyle/>
          <a:p>
            <a:r>
              <a:rPr lang="zh-CN" altLang="en-US" dirty="0"/>
              <a:t>中国成人平均身高的变化</a:t>
            </a:r>
          </a:p>
        </p:txBody>
      </p:sp>
      <p:pic>
        <p:nvPicPr>
          <p:cNvPr id="4" name="图片 3">
            <a:extLst>
              <a:ext uri="{FF2B5EF4-FFF2-40B4-BE49-F238E27FC236}">
                <a16:creationId xmlns:a16="http://schemas.microsoft.com/office/drawing/2014/main" id="{E307E711-99B7-43C4-B773-DC57ABA06238}"/>
              </a:ext>
            </a:extLst>
          </p:cNvPr>
          <p:cNvPicPr>
            <a:picLocks noChangeAspect="1"/>
          </p:cNvPicPr>
          <p:nvPr/>
        </p:nvPicPr>
        <p:blipFill>
          <a:blip r:embed="rId2"/>
          <a:stretch>
            <a:fillRect/>
          </a:stretch>
        </p:blipFill>
        <p:spPr>
          <a:xfrm>
            <a:off x="2001521" y="1837824"/>
            <a:ext cx="6560394" cy="3943216"/>
          </a:xfrm>
          <a:prstGeom prst="rect">
            <a:avLst/>
          </a:prstGeom>
        </p:spPr>
      </p:pic>
      <p:sp>
        <p:nvSpPr>
          <p:cNvPr id="5" name="文本框 4">
            <a:extLst>
              <a:ext uri="{FF2B5EF4-FFF2-40B4-BE49-F238E27FC236}">
                <a16:creationId xmlns:a16="http://schemas.microsoft.com/office/drawing/2014/main" id="{E8DD50AF-DC84-4171-A2C9-DFA29B2A46E9}"/>
              </a:ext>
            </a:extLst>
          </p:cNvPr>
          <p:cNvSpPr txBox="1"/>
          <p:nvPr/>
        </p:nvSpPr>
        <p:spPr>
          <a:xfrm>
            <a:off x="2001521" y="6085840"/>
            <a:ext cx="6560394" cy="646331"/>
          </a:xfrm>
          <a:prstGeom prst="rect">
            <a:avLst/>
          </a:prstGeom>
          <a:noFill/>
        </p:spPr>
        <p:txBody>
          <a:bodyPr wrap="square" rtlCol="0">
            <a:spAutoFit/>
          </a:bodyPr>
          <a:lstStyle/>
          <a:p>
            <a:r>
              <a:rPr lang="zh-CN" altLang="en-US" dirty="0"/>
              <a:t>资料来源：中国社会科学院人口与劳动经济研究所“中国城市劳动力调查”（</a:t>
            </a:r>
            <a:r>
              <a:rPr lang="en-US" altLang="zh-CN" dirty="0"/>
              <a:t>2001</a:t>
            </a:r>
            <a:r>
              <a:rPr lang="zh-CN" altLang="en-US" dirty="0"/>
              <a:t>、</a:t>
            </a:r>
            <a:r>
              <a:rPr lang="en-US" altLang="zh-CN" dirty="0"/>
              <a:t>2005</a:t>
            </a:r>
            <a:r>
              <a:rPr lang="zh-CN" altLang="en-US" dirty="0"/>
              <a:t>、</a:t>
            </a:r>
            <a:r>
              <a:rPr lang="en-US" altLang="zh-CN" dirty="0"/>
              <a:t>2010</a:t>
            </a:r>
            <a:r>
              <a:rPr lang="zh-CN" altLang="en-US" dirty="0"/>
              <a:t>、</a:t>
            </a:r>
            <a:r>
              <a:rPr lang="en-US" altLang="zh-CN" dirty="0"/>
              <a:t>2016</a:t>
            </a:r>
            <a:r>
              <a:rPr lang="zh-CN" altLang="en-US" dirty="0"/>
              <a:t>年）</a:t>
            </a:r>
          </a:p>
        </p:txBody>
      </p:sp>
    </p:spTree>
    <p:extLst>
      <p:ext uri="{BB962C8B-B14F-4D97-AF65-F5344CB8AC3E}">
        <p14:creationId xmlns:p14="http://schemas.microsoft.com/office/powerpoint/2010/main" val="11954474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2AB52DD-2E6B-4071-AFE5-B2D1F283A60A}"/>
              </a:ext>
            </a:extLst>
          </p:cNvPr>
          <p:cNvSpPr>
            <a:spLocks noGrp="1"/>
          </p:cNvSpPr>
          <p:nvPr>
            <p:ph type="title"/>
          </p:nvPr>
        </p:nvSpPr>
        <p:spPr/>
        <p:txBody>
          <a:bodyPr/>
          <a:lstStyle/>
          <a:p>
            <a:r>
              <a:rPr lang="zh-CN" altLang="en-US" dirty="0"/>
              <a:t>医疗保健对经济发展的影响</a:t>
            </a:r>
          </a:p>
        </p:txBody>
      </p:sp>
      <p:sp>
        <p:nvSpPr>
          <p:cNvPr id="3" name="内容占位符 2">
            <a:extLst>
              <a:ext uri="{FF2B5EF4-FFF2-40B4-BE49-F238E27FC236}">
                <a16:creationId xmlns:a16="http://schemas.microsoft.com/office/drawing/2014/main" id="{C719E50D-D7C2-4B28-9662-8CC9D2BD9116}"/>
              </a:ext>
            </a:extLst>
          </p:cNvPr>
          <p:cNvSpPr>
            <a:spLocks noGrp="1"/>
          </p:cNvSpPr>
          <p:nvPr>
            <p:ph idx="1"/>
          </p:nvPr>
        </p:nvSpPr>
        <p:spPr/>
        <p:txBody>
          <a:bodyPr/>
          <a:lstStyle/>
          <a:p>
            <a:r>
              <a:rPr lang="zh-CN" altLang="en-US" dirty="0"/>
              <a:t>医疗保健可以提高目前和未来人力资源的质量</a:t>
            </a:r>
            <a:endParaRPr lang="en-US" altLang="zh-CN" dirty="0"/>
          </a:p>
          <a:p>
            <a:r>
              <a:rPr lang="zh-CN" altLang="en-US" dirty="0"/>
              <a:t>医疗保健可以延长人的预期工作时间增加未来人力资源的数量</a:t>
            </a:r>
            <a:endParaRPr lang="en-US" altLang="zh-CN" dirty="0"/>
          </a:p>
          <a:p>
            <a:r>
              <a:rPr lang="zh-CN" altLang="en-US" dirty="0"/>
              <a:t>医疗保健还可以提高非人力资源的生产效率</a:t>
            </a:r>
            <a:endParaRPr lang="en-US" altLang="zh-CN" dirty="0"/>
          </a:p>
          <a:p>
            <a:pPr lvl="1"/>
            <a:r>
              <a:rPr lang="zh-CN" altLang="en-US" dirty="0"/>
              <a:t>例如，地方性传染病的蔓延，使得大片土地无法居住</a:t>
            </a:r>
            <a:endParaRPr lang="en-US" altLang="zh-CN" dirty="0"/>
          </a:p>
          <a:p>
            <a:pPr lvl="1"/>
            <a:r>
              <a:rPr lang="zh-CN" altLang="en-US" dirty="0"/>
              <a:t>血吸虫病使得人们无法安全地下到胡泊和河流中去</a:t>
            </a:r>
            <a:endParaRPr lang="en-US" altLang="zh-CN" dirty="0"/>
          </a:p>
          <a:p>
            <a:r>
              <a:rPr lang="zh-CN" altLang="en-US" dirty="0"/>
              <a:t>但是，医疗保健状况的改善对劳动生产率的影响，却很难从实证上加以证实。</a:t>
            </a:r>
            <a:endParaRPr lang="en-US" altLang="zh-CN" dirty="0"/>
          </a:p>
          <a:p>
            <a:pPr lvl="1"/>
            <a:endParaRPr lang="en-US" altLang="zh-CN" dirty="0"/>
          </a:p>
          <a:p>
            <a:endParaRPr lang="zh-CN" altLang="en-US" dirty="0"/>
          </a:p>
        </p:txBody>
      </p:sp>
    </p:spTree>
    <p:extLst>
      <p:ext uri="{BB962C8B-B14F-4D97-AF65-F5344CB8AC3E}">
        <p14:creationId xmlns:p14="http://schemas.microsoft.com/office/powerpoint/2010/main" val="21326234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4AEC966-EEDE-467B-A02A-E67ACC3CA1C7}"/>
              </a:ext>
            </a:extLst>
          </p:cNvPr>
          <p:cNvSpPr>
            <a:spLocks noGrp="1"/>
          </p:cNvSpPr>
          <p:nvPr>
            <p:ph type="title"/>
          </p:nvPr>
        </p:nvSpPr>
        <p:spPr/>
        <p:txBody>
          <a:bodyPr/>
          <a:lstStyle/>
          <a:p>
            <a:r>
              <a:rPr lang="zh-CN" altLang="en-US" dirty="0"/>
              <a:t>中国的卫生总费用增长情况</a:t>
            </a:r>
          </a:p>
        </p:txBody>
      </p:sp>
      <p:pic>
        <p:nvPicPr>
          <p:cNvPr id="5" name="图片 4">
            <a:extLst>
              <a:ext uri="{FF2B5EF4-FFF2-40B4-BE49-F238E27FC236}">
                <a16:creationId xmlns:a16="http://schemas.microsoft.com/office/drawing/2014/main" id="{08CB04C8-2E95-473B-8E30-3AFCAB00F118}"/>
              </a:ext>
            </a:extLst>
          </p:cNvPr>
          <p:cNvPicPr>
            <a:picLocks noChangeAspect="1"/>
          </p:cNvPicPr>
          <p:nvPr/>
        </p:nvPicPr>
        <p:blipFill>
          <a:blip r:embed="rId2"/>
          <a:stretch>
            <a:fillRect/>
          </a:stretch>
        </p:blipFill>
        <p:spPr>
          <a:xfrm>
            <a:off x="1666240" y="1597998"/>
            <a:ext cx="7494286" cy="4254162"/>
          </a:xfrm>
          <a:prstGeom prst="rect">
            <a:avLst/>
          </a:prstGeom>
        </p:spPr>
      </p:pic>
      <p:sp>
        <p:nvSpPr>
          <p:cNvPr id="6" name="矩形 5">
            <a:extLst>
              <a:ext uri="{FF2B5EF4-FFF2-40B4-BE49-F238E27FC236}">
                <a16:creationId xmlns:a16="http://schemas.microsoft.com/office/drawing/2014/main" id="{271D85E0-D5A0-4519-A105-009C8115F44B}"/>
              </a:ext>
            </a:extLst>
          </p:cNvPr>
          <p:cNvSpPr/>
          <p:nvPr/>
        </p:nvSpPr>
        <p:spPr>
          <a:xfrm>
            <a:off x="1544320" y="6123543"/>
            <a:ext cx="3653564" cy="369332"/>
          </a:xfrm>
          <a:prstGeom prst="rect">
            <a:avLst/>
          </a:prstGeom>
        </p:spPr>
        <p:txBody>
          <a:bodyPr wrap="none">
            <a:spAutoFit/>
          </a:bodyPr>
          <a:lstStyle/>
          <a:p>
            <a:pPr algn="ctr">
              <a:spcAft>
                <a:spcPts val="0"/>
              </a:spcAft>
            </a:pPr>
            <a:r>
              <a:rPr lang="zh-CN" altLang="zh-CN" kern="100" dirty="0">
                <a:latin typeface="Calibri" panose="020F0502020204030204" pitchFamily="34" charset="0"/>
                <a:ea typeface="宋体" panose="02010600030101010101" pitchFamily="2" charset="-122"/>
                <a:cs typeface="Times New Roman" panose="02020603050405020304" pitchFamily="18" charset="0"/>
              </a:rPr>
              <a:t>数据来源：《中国统计年鉴</a:t>
            </a:r>
            <a:r>
              <a:rPr lang="en-US" altLang="zh-CN" kern="100" dirty="0">
                <a:latin typeface="Calibri" panose="020F0502020204030204" pitchFamily="34" charset="0"/>
                <a:ea typeface="宋体" panose="02010600030101010101" pitchFamily="2" charset="-122"/>
                <a:cs typeface="Times New Roman" panose="02020603050405020304" pitchFamily="18" charset="0"/>
              </a:rPr>
              <a:t>2017</a:t>
            </a:r>
            <a:r>
              <a:rPr lang="zh-CN" altLang="zh-CN" kern="100" dirty="0">
                <a:latin typeface="Calibri" panose="020F0502020204030204" pitchFamily="34" charset="0"/>
                <a:ea typeface="宋体" panose="02010600030101010101" pitchFamily="2" charset="-122"/>
                <a:cs typeface="Times New Roman" panose="02020603050405020304" pitchFamily="18" charset="0"/>
              </a:rPr>
              <a:t>》</a:t>
            </a:r>
          </a:p>
        </p:txBody>
      </p:sp>
    </p:spTree>
    <p:extLst>
      <p:ext uri="{BB962C8B-B14F-4D97-AF65-F5344CB8AC3E}">
        <p14:creationId xmlns:p14="http://schemas.microsoft.com/office/powerpoint/2010/main" val="39406419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601232-478A-4745-B9A2-8EDD2826593B}"/>
              </a:ext>
            </a:extLst>
          </p:cNvPr>
          <p:cNvSpPr>
            <a:spLocks noGrp="1"/>
          </p:cNvSpPr>
          <p:nvPr>
            <p:ph type="title"/>
          </p:nvPr>
        </p:nvSpPr>
        <p:spPr/>
        <p:txBody>
          <a:bodyPr/>
          <a:lstStyle/>
          <a:p>
            <a:r>
              <a:rPr lang="zh-CN" altLang="en-US" dirty="0"/>
              <a:t>中国改革开放以来卫生支出结构</a:t>
            </a:r>
          </a:p>
        </p:txBody>
      </p:sp>
      <p:pic>
        <p:nvPicPr>
          <p:cNvPr id="5" name="图片 4">
            <a:extLst>
              <a:ext uri="{FF2B5EF4-FFF2-40B4-BE49-F238E27FC236}">
                <a16:creationId xmlns:a16="http://schemas.microsoft.com/office/drawing/2014/main" id="{818A2434-2AC0-49D9-972F-086F0BE45DDD}"/>
              </a:ext>
            </a:extLst>
          </p:cNvPr>
          <p:cNvPicPr>
            <a:picLocks noChangeAspect="1"/>
          </p:cNvPicPr>
          <p:nvPr/>
        </p:nvPicPr>
        <p:blipFill>
          <a:blip r:embed="rId2"/>
          <a:stretch>
            <a:fillRect/>
          </a:stretch>
        </p:blipFill>
        <p:spPr>
          <a:xfrm>
            <a:off x="1534160" y="1428397"/>
            <a:ext cx="7791075" cy="4448246"/>
          </a:xfrm>
          <a:prstGeom prst="rect">
            <a:avLst/>
          </a:prstGeom>
        </p:spPr>
      </p:pic>
      <p:sp>
        <p:nvSpPr>
          <p:cNvPr id="6" name="矩形 5">
            <a:extLst>
              <a:ext uri="{FF2B5EF4-FFF2-40B4-BE49-F238E27FC236}">
                <a16:creationId xmlns:a16="http://schemas.microsoft.com/office/drawing/2014/main" id="{3CA5CB6A-C448-48D1-9C76-994CA64F1C1D}"/>
              </a:ext>
            </a:extLst>
          </p:cNvPr>
          <p:cNvSpPr/>
          <p:nvPr/>
        </p:nvSpPr>
        <p:spPr>
          <a:xfrm>
            <a:off x="1625600" y="6018014"/>
            <a:ext cx="3653564" cy="369332"/>
          </a:xfrm>
          <a:prstGeom prst="rect">
            <a:avLst/>
          </a:prstGeom>
        </p:spPr>
        <p:txBody>
          <a:bodyPr wrap="none">
            <a:spAutoFit/>
          </a:bodyPr>
          <a:lstStyle/>
          <a:p>
            <a:pPr algn="ctr">
              <a:spcAft>
                <a:spcPts val="0"/>
              </a:spcAft>
            </a:pPr>
            <a:r>
              <a:rPr lang="zh-CN" altLang="zh-CN" kern="100" dirty="0">
                <a:latin typeface="Calibri" panose="020F0502020204030204" pitchFamily="34" charset="0"/>
                <a:ea typeface="宋体" panose="02010600030101010101" pitchFamily="2" charset="-122"/>
                <a:cs typeface="Times New Roman" panose="02020603050405020304" pitchFamily="18" charset="0"/>
              </a:rPr>
              <a:t>数据来源：《中国统计年鉴</a:t>
            </a:r>
            <a:r>
              <a:rPr lang="en-US" altLang="zh-CN" kern="100" dirty="0">
                <a:latin typeface="Calibri" panose="020F0502020204030204" pitchFamily="34" charset="0"/>
                <a:ea typeface="宋体" panose="02010600030101010101" pitchFamily="2" charset="-122"/>
                <a:cs typeface="Times New Roman" panose="02020603050405020304" pitchFamily="18" charset="0"/>
              </a:rPr>
              <a:t>2017</a:t>
            </a:r>
            <a:r>
              <a:rPr lang="zh-CN" altLang="zh-CN" kern="100" dirty="0">
                <a:latin typeface="Calibri" panose="020F0502020204030204" pitchFamily="34" charset="0"/>
                <a:ea typeface="宋体" panose="02010600030101010101" pitchFamily="2" charset="-122"/>
                <a:cs typeface="Times New Roman" panose="02020603050405020304" pitchFamily="18" charset="0"/>
              </a:rPr>
              <a:t>》</a:t>
            </a:r>
          </a:p>
        </p:txBody>
      </p:sp>
    </p:spTree>
    <p:extLst>
      <p:ext uri="{BB962C8B-B14F-4D97-AF65-F5344CB8AC3E}">
        <p14:creationId xmlns:p14="http://schemas.microsoft.com/office/powerpoint/2010/main" val="5009841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9606F1-3CFA-4380-9F64-E798983D9605}"/>
              </a:ext>
            </a:extLst>
          </p:cNvPr>
          <p:cNvSpPr>
            <a:spLocks noGrp="1"/>
          </p:cNvSpPr>
          <p:nvPr>
            <p:ph type="title"/>
          </p:nvPr>
        </p:nvSpPr>
        <p:spPr/>
        <p:txBody>
          <a:bodyPr/>
          <a:lstStyle/>
          <a:p>
            <a:r>
              <a:rPr lang="zh-CN" altLang="en-US" dirty="0"/>
              <a:t>第二节 营养、健康与贫困</a:t>
            </a:r>
          </a:p>
        </p:txBody>
      </p:sp>
      <p:sp>
        <p:nvSpPr>
          <p:cNvPr id="3" name="内容占位符 2">
            <a:extLst>
              <a:ext uri="{FF2B5EF4-FFF2-40B4-BE49-F238E27FC236}">
                <a16:creationId xmlns:a16="http://schemas.microsoft.com/office/drawing/2014/main" id="{94C9A79A-F98A-4E5D-B43C-24CC884CDEA4}"/>
              </a:ext>
            </a:extLst>
          </p:cNvPr>
          <p:cNvSpPr>
            <a:spLocks noGrp="1"/>
          </p:cNvSpPr>
          <p:nvPr>
            <p:ph idx="1"/>
          </p:nvPr>
        </p:nvSpPr>
        <p:spPr/>
        <p:txBody>
          <a:bodyPr/>
          <a:lstStyle/>
          <a:p>
            <a:endParaRPr lang="zh-CN" altLang="en-US" dirty="0"/>
          </a:p>
        </p:txBody>
      </p:sp>
    </p:spTree>
    <p:extLst>
      <p:ext uri="{BB962C8B-B14F-4D97-AF65-F5344CB8AC3E}">
        <p14:creationId xmlns:p14="http://schemas.microsoft.com/office/powerpoint/2010/main" val="19110633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AD4204-BEBC-4B35-8EEE-8B53AD24D26D}"/>
              </a:ext>
            </a:extLst>
          </p:cNvPr>
          <p:cNvSpPr>
            <a:spLocks noGrp="1"/>
          </p:cNvSpPr>
          <p:nvPr>
            <p:ph type="title"/>
          </p:nvPr>
        </p:nvSpPr>
        <p:spPr/>
        <p:txBody>
          <a:bodyPr/>
          <a:lstStyle/>
          <a:p>
            <a:r>
              <a:rPr lang="zh-CN" altLang="en-US" dirty="0"/>
              <a:t>营养需求</a:t>
            </a:r>
          </a:p>
        </p:txBody>
      </p:sp>
      <p:sp>
        <p:nvSpPr>
          <p:cNvPr id="3" name="内容占位符 2">
            <a:extLst>
              <a:ext uri="{FF2B5EF4-FFF2-40B4-BE49-F238E27FC236}">
                <a16:creationId xmlns:a16="http://schemas.microsoft.com/office/drawing/2014/main" id="{38FF42ED-9034-412E-9404-D9FB5ECB6F2C}"/>
              </a:ext>
            </a:extLst>
          </p:cNvPr>
          <p:cNvSpPr>
            <a:spLocks noGrp="1"/>
          </p:cNvSpPr>
          <p:nvPr>
            <p:ph idx="1"/>
          </p:nvPr>
        </p:nvSpPr>
        <p:spPr/>
        <p:txBody>
          <a:bodyPr/>
          <a:lstStyle/>
          <a:p>
            <a:r>
              <a:rPr lang="zh-CN" altLang="en-US" dirty="0"/>
              <a:t>摄取足够的营养是保证人体正常和有效地进行体力和智力活动的基础</a:t>
            </a:r>
            <a:endParaRPr lang="en-US" altLang="zh-CN" dirty="0"/>
          </a:p>
          <a:p>
            <a:r>
              <a:rPr lang="zh-CN" altLang="en-US" dirty="0"/>
              <a:t>饥饿和营养不良程度是衡量社会福利水平的重要指标</a:t>
            </a:r>
            <a:endParaRPr lang="en-US" altLang="zh-CN" dirty="0"/>
          </a:p>
          <a:p>
            <a:r>
              <a:rPr lang="zh-CN" altLang="en-US" dirty="0"/>
              <a:t>营养不良本身也会成为社会进步和经济发展的严重障碍</a:t>
            </a:r>
            <a:endParaRPr lang="en-US" altLang="zh-CN" dirty="0"/>
          </a:p>
        </p:txBody>
      </p:sp>
    </p:spTree>
    <p:extLst>
      <p:ext uri="{BB962C8B-B14F-4D97-AF65-F5344CB8AC3E}">
        <p14:creationId xmlns:p14="http://schemas.microsoft.com/office/powerpoint/2010/main" val="15260233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D770A7-EABE-4F16-9BE8-93719D7E76BB}"/>
              </a:ext>
            </a:extLst>
          </p:cNvPr>
          <p:cNvSpPr>
            <a:spLocks noGrp="1"/>
          </p:cNvSpPr>
          <p:nvPr>
            <p:ph type="title"/>
          </p:nvPr>
        </p:nvSpPr>
        <p:spPr/>
        <p:txBody>
          <a:bodyPr/>
          <a:lstStyle/>
          <a:p>
            <a:r>
              <a:rPr lang="zh-CN" altLang="en-US" dirty="0"/>
              <a:t>按收入等级与地区分的人均每日卡路里</a:t>
            </a:r>
          </a:p>
        </p:txBody>
      </p:sp>
      <p:pic>
        <p:nvPicPr>
          <p:cNvPr id="5" name="图片 4">
            <a:extLst>
              <a:ext uri="{FF2B5EF4-FFF2-40B4-BE49-F238E27FC236}">
                <a16:creationId xmlns:a16="http://schemas.microsoft.com/office/drawing/2014/main" id="{3D6A7075-A105-4EAB-8B8F-2865FA9457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615440"/>
            <a:ext cx="10515599" cy="5049520"/>
          </a:xfrm>
          <a:prstGeom prst="rect">
            <a:avLst/>
          </a:prstGeom>
        </p:spPr>
      </p:pic>
    </p:spTree>
    <p:extLst>
      <p:ext uri="{BB962C8B-B14F-4D97-AF65-F5344CB8AC3E}">
        <p14:creationId xmlns:p14="http://schemas.microsoft.com/office/powerpoint/2010/main" val="21603137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A7644E-3A6F-4AD1-9C1C-4F53FA0A9321}"/>
              </a:ext>
            </a:extLst>
          </p:cNvPr>
          <p:cNvSpPr>
            <a:spLocks noGrp="1"/>
          </p:cNvSpPr>
          <p:nvPr>
            <p:ph type="title"/>
          </p:nvPr>
        </p:nvSpPr>
        <p:spPr/>
        <p:txBody>
          <a:bodyPr/>
          <a:lstStyle/>
          <a:p>
            <a:r>
              <a:rPr lang="zh-CN" altLang="en-US" dirty="0"/>
              <a:t>年龄与热量需求</a:t>
            </a:r>
          </a:p>
        </p:txBody>
      </p:sp>
      <p:sp>
        <p:nvSpPr>
          <p:cNvPr id="3" name="内容占位符 2">
            <a:extLst>
              <a:ext uri="{FF2B5EF4-FFF2-40B4-BE49-F238E27FC236}">
                <a16:creationId xmlns:a16="http://schemas.microsoft.com/office/drawing/2014/main" id="{7EDEB4BE-D278-48CC-89EE-CB3F7DED2FEE}"/>
              </a:ext>
            </a:extLst>
          </p:cNvPr>
          <p:cNvSpPr>
            <a:spLocks noGrp="1"/>
          </p:cNvSpPr>
          <p:nvPr>
            <p:ph idx="1"/>
          </p:nvPr>
        </p:nvSpPr>
        <p:spPr>
          <a:xfrm>
            <a:off x="838200" y="1551305"/>
            <a:ext cx="10515600" cy="4351338"/>
          </a:xfrm>
        </p:spPr>
        <p:txBody>
          <a:bodyPr/>
          <a:lstStyle/>
          <a:p>
            <a:r>
              <a:rPr lang="zh-CN" altLang="en-US" dirty="0"/>
              <a:t>根据</a:t>
            </a:r>
            <a:r>
              <a:rPr lang="en-US" altLang="zh-CN" dirty="0"/>
              <a:t>FAO</a:t>
            </a:r>
            <a:r>
              <a:rPr lang="zh-CN" altLang="en-US" dirty="0"/>
              <a:t>、</a:t>
            </a:r>
            <a:r>
              <a:rPr lang="en-US" altLang="zh-CN" dirty="0"/>
              <a:t>WHO</a:t>
            </a:r>
            <a:r>
              <a:rPr lang="zh-CN" altLang="en-US" dirty="0"/>
              <a:t>的标准，一个体重</a:t>
            </a:r>
            <a:r>
              <a:rPr lang="en-US" altLang="zh-CN" dirty="0"/>
              <a:t>65</a:t>
            </a:r>
            <a:r>
              <a:rPr lang="zh-CN" altLang="en-US" dirty="0"/>
              <a:t>公斤的</a:t>
            </a:r>
            <a:r>
              <a:rPr lang="en-US" altLang="zh-CN" dirty="0"/>
              <a:t>20-39</a:t>
            </a:r>
            <a:r>
              <a:rPr lang="zh-CN" altLang="en-US" dirty="0"/>
              <a:t>岁男性，维持一天中等强度的体力活动所需要的热量约为</a:t>
            </a:r>
            <a:r>
              <a:rPr lang="en-US" altLang="zh-CN" dirty="0"/>
              <a:t>3000</a:t>
            </a:r>
            <a:r>
              <a:rPr lang="zh-CN" altLang="en-US" dirty="0"/>
              <a:t>大卡；</a:t>
            </a:r>
            <a:endParaRPr lang="en-US" altLang="zh-CN" dirty="0"/>
          </a:p>
          <a:p>
            <a:r>
              <a:rPr lang="zh-CN" altLang="en-US" dirty="0"/>
              <a:t>一个体重</a:t>
            </a:r>
            <a:r>
              <a:rPr lang="en-US" altLang="zh-CN" dirty="0"/>
              <a:t>55</a:t>
            </a:r>
            <a:r>
              <a:rPr lang="zh-CN" altLang="en-US" dirty="0"/>
              <a:t>公斤的</a:t>
            </a:r>
            <a:r>
              <a:rPr lang="en-US" altLang="zh-CN" dirty="0"/>
              <a:t>20-39</a:t>
            </a:r>
            <a:r>
              <a:rPr lang="zh-CN" altLang="en-US" dirty="0"/>
              <a:t>岁女性，维持一天中等强度的体力活动所需要的热量约为</a:t>
            </a:r>
            <a:r>
              <a:rPr lang="en-US" altLang="zh-CN" dirty="0"/>
              <a:t>2200</a:t>
            </a:r>
            <a:r>
              <a:rPr lang="zh-CN" altLang="en-US" dirty="0"/>
              <a:t>大卡</a:t>
            </a:r>
            <a:r>
              <a:rPr lang="en-US" altLang="zh-CN" dirty="0"/>
              <a:t>.</a:t>
            </a:r>
            <a:endParaRPr lang="zh-CN" altLang="en-US" dirty="0"/>
          </a:p>
        </p:txBody>
      </p:sp>
      <p:pic>
        <p:nvPicPr>
          <p:cNvPr id="5" name="图片 4">
            <a:extLst>
              <a:ext uri="{FF2B5EF4-FFF2-40B4-BE49-F238E27FC236}">
                <a16:creationId xmlns:a16="http://schemas.microsoft.com/office/drawing/2014/main" id="{FCEC56C2-E5FC-4CF0-8812-CD63FF3641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080" y="3429000"/>
            <a:ext cx="10911840" cy="3429000"/>
          </a:xfrm>
          <a:prstGeom prst="rect">
            <a:avLst/>
          </a:prstGeom>
        </p:spPr>
      </p:pic>
    </p:spTree>
    <p:extLst>
      <p:ext uri="{BB962C8B-B14F-4D97-AF65-F5344CB8AC3E}">
        <p14:creationId xmlns:p14="http://schemas.microsoft.com/office/powerpoint/2010/main" val="16854887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F5F9117-3F08-4E00-84E7-F909404A07A7}"/>
              </a:ext>
            </a:extLst>
          </p:cNvPr>
          <p:cNvSpPr>
            <a:spLocks noGrp="1"/>
          </p:cNvSpPr>
          <p:nvPr>
            <p:ph type="title"/>
          </p:nvPr>
        </p:nvSpPr>
        <p:spPr/>
        <p:txBody>
          <a:bodyPr/>
          <a:lstStyle/>
          <a:p>
            <a:r>
              <a:rPr lang="zh-CN" altLang="en-US" dirty="0"/>
              <a:t>提纲</a:t>
            </a:r>
          </a:p>
        </p:txBody>
      </p:sp>
      <p:sp>
        <p:nvSpPr>
          <p:cNvPr id="3" name="内容占位符 2">
            <a:extLst>
              <a:ext uri="{FF2B5EF4-FFF2-40B4-BE49-F238E27FC236}">
                <a16:creationId xmlns:a16="http://schemas.microsoft.com/office/drawing/2014/main" id="{008A4AFB-B79B-4B59-90F0-B4BBC9E69C4B}"/>
              </a:ext>
            </a:extLst>
          </p:cNvPr>
          <p:cNvSpPr>
            <a:spLocks noGrp="1"/>
          </p:cNvSpPr>
          <p:nvPr>
            <p:ph idx="1"/>
          </p:nvPr>
        </p:nvSpPr>
        <p:spPr/>
        <p:txBody>
          <a:bodyPr/>
          <a:lstStyle/>
          <a:p>
            <a:r>
              <a:rPr lang="zh-CN" altLang="zh-CN" dirty="0"/>
              <a:t>第一节 营养和健康：长期经济发展水平的度量</a:t>
            </a:r>
          </a:p>
          <a:p>
            <a:r>
              <a:rPr lang="zh-CN" altLang="zh-CN" dirty="0"/>
              <a:t>第二节 营养、健康与贫困</a:t>
            </a:r>
          </a:p>
          <a:p>
            <a:pPr lvl="1"/>
            <a:r>
              <a:rPr lang="zh-CN" altLang="zh-CN" dirty="0"/>
              <a:t>一、营养需求</a:t>
            </a:r>
          </a:p>
          <a:p>
            <a:pPr lvl="1"/>
            <a:r>
              <a:rPr lang="zh-CN" altLang="zh-CN" dirty="0"/>
              <a:t>二、营养与贫困</a:t>
            </a:r>
          </a:p>
          <a:p>
            <a:pPr lvl="1"/>
            <a:r>
              <a:rPr lang="zh-CN" altLang="zh-CN" dirty="0"/>
              <a:t>三、营养需求弹性</a:t>
            </a:r>
          </a:p>
          <a:p>
            <a:r>
              <a:rPr lang="zh-CN" altLang="zh-CN" dirty="0"/>
              <a:t>第三节 营养、健康的生产率效应</a:t>
            </a:r>
          </a:p>
          <a:p>
            <a:endParaRPr lang="zh-CN" altLang="en-US" dirty="0"/>
          </a:p>
        </p:txBody>
      </p:sp>
    </p:spTree>
    <p:extLst>
      <p:ext uri="{BB962C8B-B14F-4D97-AF65-F5344CB8AC3E}">
        <p14:creationId xmlns:p14="http://schemas.microsoft.com/office/powerpoint/2010/main" val="29812315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D0EA3D-FBA9-41B2-A760-E133604CE106}"/>
              </a:ext>
            </a:extLst>
          </p:cNvPr>
          <p:cNvSpPr>
            <a:spLocks noGrp="1"/>
          </p:cNvSpPr>
          <p:nvPr>
            <p:ph type="title"/>
          </p:nvPr>
        </p:nvSpPr>
        <p:spPr/>
        <p:txBody>
          <a:bodyPr/>
          <a:lstStyle/>
          <a:p>
            <a:r>
              <a:rPr lang="zh-CN" altLang="en-US" dirty="0"/>
              <a:t>体重与热量需求</a:t>
            </a:r>
          </a:p>
        </p:txBody>
      </p:sp>
      <p:pic>
        <p:nvPicPr>
          <p:cNvPr id="4" name="图片 3">
            <a:extLst>
              <a:ext uri="{FF2B5EF4-FFF2-40B4-BE49-F238E27FC236}">
                <a16:creationId xmlns:a16="http://schemas.microsoft.com/office/drawing/2014/main" id="{8A5D3E48-B323-4454-813B-771615A2BA61}"/>
              </a:ext>
            </a:extLst>
          </p:cNvPr>
          <p:cNvPicPr>
            <a:picLocks noChangeAspect="1"/>
          </p:cNvPicPr>
          <p:nvPr/>
        </p:nvPicPr>
        <p:blipFill>
          <a:blip r:embed="rId2"/>
          <a:stretch>
            <a:fillRect/>
          </a:stretch>
        </p:blipFill>
        <p:spPr>
          <a:xfrm>
            <a:off x="1259840" y="2090605"/>
            <a:ext cx="9123680" cy="3426275"/>
          </a:xfrm>
          <a:prstGeom prst="rect">
            <a:avLst/>
          </a:prstGeom>
        </p:spPr>
      </p:pic>
      <p:sp>
        <p:nvSpPr>
          <p:cNvPr id="5" name="矩形 4">
            <a:extLst>
              <a:ext uri="{FF2B5EF4-FFF2-40B4-BE49-F238E27FC236}">
                <a16:creationId xmlns:a16="http://schemas.microsoft.com/office/drawing/2014/main" id="{4F791EC5-0B99-46B4-97F6-6963A2B65C0D}"/>
              </a:ext>
            </a:extLst>
          </p:cNvPr>
          <p:cNvSpPr/>
          <p:nvPr/>
        </p:nvSpPr>
        <p:spPr>
          <a:xfrm>
            <a:off x="1179728" y="5824974"/>
            <a:ext cx="2492990" cy="369332"/>
          </a:xfrm>
          <a:prstGeom prst="rect">
            <a:avLst/>
          </a:prstGeom>
        </p:spPr>
        <p:txBody>
          <a:bodyPr wrap="none">
            <a:spAutoFit/>
          </a:bodyPr>
          <a:lstStyle/>
          <a:p>
            <a:pPr algn="ctr">
              <a:spcAft>
                <a:spcPts val="0"/>
              </a:spcAft>
            </a:pPr>
            <a:r>
              <a:rPr lang="zh-CN" altLang="zh-CN" kern="100" dirty="0">
                <a:latin typeface="Calibri" panose="020F0502020204030204" pitchFamily="34" charset="0"/>
                <a:ea typeface="宋体" panose="02010600030101010101" pitchFamily="2" charset="-122"/>
                <a:cs typeface="Times New Roman" panose="02020603050405020304" pitchFamily="18" charset="0"/>
              </a:rPr>
              <a:t>数据来源：</a:t>
            </a:r>
            <a:r>
              <a:rPr lang="zh-CN" altLang="en-US" kern="100" dirty="0">
                <a:latin typeface="Calibri" panose="020F0502020204030204" pitchFamily="34" charset="0"/>
                <a:ea typeface="宋体" panose="02010600030101010101" pitchFamily="2" charset="-122"/>
                <a:cs typeface="Times New Roman" panose="02020603050405020304" pitchFamily="18" charset="0"/>
              </a:rPr>
              <a:t>同前页表。</a:t>
            </a:r>
            <a:endParaRPr lang="zh-CN" altLang="zh-CN" kern="100" dirty="0">
              <a:latin typeface="Calibri" panose="020F0502020204030204" pitchFamily="34"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6743072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6A21EB-64E0-44BB-8E19-BF33411A27F6}"/>
              </a:ext>
            </a:extLst>
          </p:cNvPr>
          <p:cNvSpPr>
            <a:spLocks noGrp="1"/>
          </p:cNvSpPr>
          <p:nvPr>
            <p:ph type="title"/>
          </p:nvPr>
        </p:nvSpPr>
        <p:spPr/>
        <p:txBody>
          <a:bodyPr/>
          <a:lstStyle/>
          <a:p>
            <a:r>
              <a:rPr lang="zh-CN" altLang="en-US" dirty="0"/>
              <a:t>营养与贫困</a:t>
            </a:r>
          </a:p>
        </p:txBody>
      </p:sp>
      <p:sp>
        <p:nvSpPr>
          <p:cNvPr id="3" name="内容占位符 2">
            <a:extLst>
              <a:ext uri="{FF2B5EF4-FFF2-40B4-BE49-F238E27FC236}">
                <a16:creationId xmlns:a16="http://schemas.microsoft.com/office/drawing/2014/main" id="{C21341C2-E700-4A5E-8429-823CEFFD3A97}"/>
              </a:ext>
            </a:extLst>
          </p:cNvPr>
          <p:cNvSpPr>
            <a:spLocks noGrp="1"/>
          </p:cNvSpPr>
          <p:nvPr>
            <p:ph idx="1"/>
          </p:nvPr>
        </p:nvSpPr>
        <p:spPr/>
        <p:txBody>
          <a:bodyPr/>
          <a:lstStyle/>
          <a:p>
            <a:r>
              <a:rPr lang="en-US" altLang="zh-CN" dirty="0"/>
              <a:t>1970</a:t>
            </a:r>
            <a:r>
              <a:rPr lang="zh-CN" altLang="en-US" dirty="0"/>
              <a:t>年，第三世界国家有</a:t>
            </a:r>
            <a:r>
              <a:rPr lang="en-US" altLang="zh-CN" dirty="0"/>
              <a:t>1/4</a:t>
            </a:r>
            <a:r>
              <a:rPr lang="zh-CN" altLang="en-US" dirty="0"/>
              <a:t>的人口未能得到维持中等程度日常活动所必须的热量</a:t>
            </a:r>
            <a:endParaRPr lang="en-US" altLang="zh-CN" dirty="0"/>
          </a:p>
          <a:p>
            <a:r>
              <a:rPr lang="zh-CN" altLang="en-US" dirty="0"/>
              <a:t>在低收入国家，一半以上</a:t>
            </a:r>
            <a:r>
              <a:rPr lang="en-US" altLang="zh-CN" dirty="0"/>
              <a:t>5</a:t>
            </a:r>
            <a:r>
              <a:rPr lang="zh-CN" altLang="en-US" dirty="0"/>
              <a:t>岁以下儿童的夭折的主要或有关因素是营养不良</a:t>
            </a:r>
            <a:endParaRPr lang="en-US" altLang="zh-CN" dirty="0"/>
          </a:p>
          <a:p>
            <a:r>
              <a:rPr lang="zh-CN" altLang="en-US" dirty="0"/>
              <a:t>当今世界上大部分营养不良都是蛋白热量营养不足型的，如佝偻病、坏血病等；还有维生素</a:t>
            </a:r>
            <a:r>
              <a:rPr lang="en-US" altLang="zh-CN" dirty="0"/>
              <a:t>A</a:t>
            </a:r>
            <a:r>
              <a:rPr lang="zh-CN" altLang="en-US" dirty="0"/>
              <a:t>缺乏症，会导致失明和缺铁性贫血</a:t>
            </a:r>
            <a:endParaRPr lang="en-US" altLang="zh-CN" dirty="0"/>
          </a:p>
          <a:p>
            <a:endParaRPr lang="zh-CN" altLang="en-US" dirty="0"/>
          </a:p>
        </p:txBody>
      </p:sp>
    </p:spTree>
    <p:extLst>
      <p:ext uri="{BB962C8B-B14F-4D97-AF65-F5344CB8AC3E}">
        <p14:creationId xmlns:p14="http://schemas.microsoft.com/office/powerpoint/2010/main" val="32082001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3D68E7-8B70-49E5-8BDE-6D66C81BF1AC}"/>
              </a:ext>
            </a:extLst>
          </p:cNvPr>
          <p:cNvSpPr>
            <a:spLocks noGrp="1"/>
          </p:cNvSpPr>
          <p:nvPr>
            <p:ph type="title"/>
          </p:nvPr>
        </p:nvSpPr>
        <p:spPr/>
        <p:txBody>
          <a:bodyPr>
            <a:normAutofit/>
          </a:bodyPr>
          <a:lstStyle/>
          <a:p>
            <a:r>
              <a:rPr lang="zh-CN" altLang="en-US" sz="4000" dirty="0"/>
              <a:t>中国不同收入居民营养素摄入状况（标准人日）</a:t>
            </a:r>
          </a:p>
        </p:txBody>
      </p:sp>
      <p:pic>
        <p:nvPicPr>
          <p:cNvPr id="5" name="图片 4">
            <a:extLst>
              <a:ext uri="{FF2B5EF4-FFF2-40B4-BE49-F238E27FC236}">
                <a16:creationId xmlns:a16="http://schemas.microsoft.com/office/drawing/2014/main" id="{FD9662FB-82AD-4321-B225-D3CAB402EC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360" y="1690688"/>
            <a:ext cx="10632440" cy="4927600"/>
          </a:xfrm>
          <a:prstGeom prst="rect">
            <a:avLst/>
          </a:prstGeom>
        </p:spPr>
      </p:pic>
    </p:spTree>
    <p:extLst>
      <p:ext uri="{BB962C8B-B14F-4D97-AF65-F5344CB8AC3E}">
        <p14:creationId xmlns:p14="http://schemas.microsoft.com/office/powerpoint/2010/main" val="9165555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8B1687-ADD8-4BF9-9C49-15E45A2B9B29}"/>
              </a:ext>
            </a:extLst>
          </p:cNvPr>
          <p:cNvSpPr>
            <a:spLocks noGrp="1"/>
          </p:cNvSpPr>
          <p:nvPr>
            <p:ph type="title"/>
          </p:nvPr>
        </p:nvSpPr>
        <p:spPr/>
        <p:txBody>
          <a:bodyPr/>
          <a:lstStyle/>
          <a:p>
            <a:r>
              <a:rPr lang="zh-CN" altLang="en-US" dirty="0"/>
              <a:t>营养需求弹性</a:t>
            </a:r>
          </a:p>
        </p:txBody>
      </p:sp>
      <p:sp>
        <p:nvSpPr>
          <p:cNvPr id="3" name="内容占位符 2">
            <a:extLst>
              <a:ext uri="{FF2B5EF4-FFF2-40B4-BE49-F238E27FC236}">
                <a16:creationId xmlns:a16="http://schemas.microsoft.com/office/drawing/2014/main" id="{086AD09F-6678-41F3-965E-EC806D6B9631}"/>
              </a:ext>
            </a:extLst>
          </p:cNvPr>
          <p:cNvSpPr>
            <a:spLocks noGrp="1"/>
          </p:cNvSpPr>
          <p:nvPr>
            <p:ph idx="1"/>
          </p:nvPr>
        </p:nvSpPr>
        <p:spPr/>
        <p:txBody>
          <a:bodyPr/>
          <a:lstStyle/>
          <a:p>
            <a:r>
              <a:rPr lang="zh-CN" altLang="en-US" dirty="0"/>
              <a:t>相对于收入而言，营养是更直接的度量贫困的指标</a:t>
            </a:r>
            <a:endParaRPr lang="en-US" altLang="zh-CN" dirty="0"/>
          </a:p>
          <a:p>
            <a:r>
              <a:rPr lang="zh-CN" altLang="en-US" dirty="0"/>
              <a:t>食物需求和收入之间的关系</a:t>
            </a:r>
            <a:endParaRPr lang="en-US" altLang="zh-CN" dirty="0"/>
          </a:p>
          <a:p>
            <a:pPr lvl="1"/>
            <a:r>
              <a:rPr lang="zh-CN" altLang="en-US" dirty="0"/>
              <a:t>在低收入阶段，收入增加会带来食物需求的增加，已经被证实</a:t>
            </a:r>
            <a:endParaRPr lang="en-US" altLang="zh-CN" dirty="0"/>
          </a:p>
          <a:p>
            <a:pPr lvl="1"/>
            <a:r>
              <a:rPr lang="zh-CN" altLang="en-US" dirty="0"/>
              <a:t>但食物需求与营养需求并不是一一对应的关系</a:t>
            </a:r>
            <a:endParaRPr lang="en-US" altLang="zh-CN" dirty="0"/>
          </a:p>
          <a:p>
            <a:pPr lvl="2"/>
            <a:r>
              <a:rPr lang="zh-CN" altLang="en-US" dirty="0"/>
              <a:t>如果食物种类和食物类别之间存在替代关系，食物需求的增加就不一定带来营养需求的增加</a:t>
            </a:r>
            <a:endParaRPr lang="en-US" altLang="zh-CN" dirty="0"/>
          </a:p>
          <a:p>
            <a:r>
              <a:rPr lang="zh-CN" altLang="en-US" dirty="0"/>
              <a:t>营养需求弹性</a:t>
            </a:r>
            <a:endParaRPr lang="en-US" altLang="zh-CN" dirty="0"/>
          </a:p>
          <a:p>
            <a:pPr lvl="1"/>
            <a:r>
              <a:rPr lang="zh-CN" altLang="en-US" dirty="0"/>
              <a:t>真值区间可能在</a:t>
            </a:r>
            <a:r>
              <a:rPr lang="en-US" altLang="zh-CN" dirty="0"/>
              <a:t>0.1-0.3</a:t>
            </a:r>
            <a:r>
              <a:rPr lang="zh-CN" altLang="en-US" dirty="0"/>
              <a:t>之间</a:t>
            </a:r>
            <a:endParaRPr lang="en-US" altLang="zh-CN" dirty="0"/>
          </a:p>
          <a:p>
            <a:pPr lvl="1"/>
            <a:r>
              <a:rPr lang="zh-CN" altLang="en-US" dirty="0"/>
              <a:t>而且可能因地区不同而存在差异</a:t>
            </a:r>
          </a:p>
        </p:txBody>
      </p:sp>
    </p:spTree>
    <p:extLst>
      <p:ext uri="{BB962C8B-B14F-4D97-AF65-F5344CB8AC3E}">
        <p14:creationId xmlns:p14="http://schemas.microsoft.com/office/powerpoint/2010/main" val="15566164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374B86A-CDBA-4201-9090-6005DF93A7C6}"/>
              </a:ext>
            </a:extLst>
          </p:cNvPr>
          <p:cNvSpPr>
            <a:spLocks noGrp="1"/>
          </p:cNvSpPr>
          <p:nvPr>
            <p:ph type="title"/>
          </p:nvPr>
        </p:nvSpPr>
        <p:spPr/>
        <p:txBody>
          <a:bodyPr/>
          <a:lstStyle/>
          <a:p>
            <a:r>
              <a:rPr lang="zh-CN" altLang="en-US" dirty="0"/>
              <a:t>营养需求弹性的估计</a:t>
            </a:r>
          </a:p>
        </p:txBody>
      </p:sp>
      <p:pic>
        <p:nvPicPr>
          <p:cNvPr id="5" name="图片 4">
            <a:extLst>
              <a:ext uri="{FF2B5EF4-FFF2-40B4-BE49-F238E27FC236}">
                <a16:creationId xmlns:a16="http://schemas.microsoft.com/office/drawing/2014/main" id="{00E1C4CF-8E30-472A-8D9F-4D42A41E4BB1}"/>
              </a:ext>
            </a:extLst>
          </p:cNvPr>
          <p:cNvPicPr>
            <a:picLocks noChangeAspect="1"/>
          </p:cNvPicPr>
          <p:nvPr/>
        </p:nvPicPr>
        <p:blipFill rotWithShape="1">
          <a:blip r:embed="rId2">
            <a:extLst>
              <a:ext uri="{28A0092B-C50C-407E-A947-70E740481C1C}">
                <a14:useLocalDpi xmlns:a14="http://schemas.microsoft.com/office/drawing/2010/main" val="0"/>
              </a:ext>
            </a:extLst>
          </a:blip>
          <a:srcRect l="2084" t="1811"/>
          <a:stretch/>
        </p:blipFill>
        <p:spPr>
          <a:xfrm>
            <a:off x="254000" y="1690688"/>
            <a:ext cx="11938000" cy="4415472"/>
          </a:xfrm>
          <a:prstGeom prst="rect">
            <a:avLst/>
          </a:prstGeom>
        </p:spPr>
      </p:pic>
    </p:spTree>
    <p:extLst>
      <p:ext uri="{BB962C8B-B14F-4D97-AF65-F5344CB8AC3E}">
        <p14:creationId xmlns:p14="http://schemas.microsoft.com/office/powerpoint/2010/main" val="148643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3B9EF4-F2D5-4A7B-A7E1-41A1454BBF61}"/>
              </a:ext>
            </a:extLst>
          </p:cNvPr>
          <p:cNvSpPr>
            <a:spLocks noGrp="1"/>
          </p:cNvSpPr>
          <p:nvPr>
            <p:ph type="title"/>
          </p:nvPr>
        </p:nvSpPr>
        <p:spPr/>
        <p:txBody>
          <a:bodyPr/>
          <a:lstStyle/>
          <a:p>
            <a:r>
              <a:rPr lang="zh-CN" altLang="en-US" dirty="0"/>
              <a:t>第三节 营养、健康的生产率效应</a:t>
            </a:r>
          </a:p>
        </p:txBody>
      </p:sp>
      <p:sp>
        <p:nvSpPr>
          <p:cNvPr id="3" name="内容占位符 2">
            <a:extLst>
              <a:ext uri="{FF2B5EF4-FFF2-40B4-BE49-F238E27FC236}">
                <a16:creationId xmlns:a16="http://schemas.microsoft.com/office/drawing/2014/main" id="{621EFACC-BB64-4CBD-B623-3BE3DCD1FC20}"/>
              </a:ext>
            </a:extLst>
          </p:cNvPr>
          <p:cNvSpPr>
            <a:spLocks noGrp="1"/>
          </p:cNvSpPr>
          <p:nvPr>
            <p:ph idx="1"/>
          </p:nvPr>
        </p:nvSpPr>
        <p:spPr/>
        <p:txBody>
          <a:bodyPr/>
          <a:lstStyle/>
          <a:p>
            <a:endParaRPr lang="zh-CN" altLang="en-US"/>
          </a:p>
        </p:txBody>
      </p:sp>
    </p:spTree>
    <p:extLst>
      <p:ext uri="{BB962C8B-B14F-4D97-AF65-F5344CB8AC3E}">
        <p14:creationId xmlns:p14="http://schemas.microsoft.com/office/powerpoint/2010/main" val="5625296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F5D382-EAC0-4884-B747-DA3D3FBCCDD9}"/>
              </a:ext>
            </a:extLst>
          </p:cNvPr>
          <p:cNvSpPr>
            <a:spLocks noGrp="1"/>
          </p:cNvSpPr>
          <p:nvPr>
            <p:ph type="title"/>
          </p:nvPr>
        </p:nvSpPr>
        <p:spPr/>
        <p:txBody>
          <a:bodyPr/>
          <a:lstStyle/>
          <a:p>
            <a:r>
              <a:rPr lang="zh-CN" altLang="en-US" dirty="0"/>
              <a:t>营养影响劳动能力和工作效率的途径</a:t>
            </a:r>
          </a:p>
        </p:txBody>
      </p:sp>
      <p:sp>
        <p:nvSpPr>
          <p:cNvPr id="3" name="内容占位符 2">
            <a:extLst>
              <a:ext uri="{FF2B5EF4-FFF2-40B4-BE49-F238E27FC236}">
                <a16:creationId xmlns:a16="http://schemas.microsoft.com/office/drawing/2014/main" id="{754040FF-DD42-480A-A38F-37B613933679}"/>
              </a:ext>
            </a:extLst>
          </p:cNvPr>
          <p:cNvSpPr>
            <a:spLocks noGrp="1"/>
          </p:cNvSpPr>
          <p:nvPr>
            <p:ph idx="1"/>
          </p:nvPr>
        </p:nvSpPr>
        <p:spPr/>
        <p:txBody>
          <a:bodyPr/>
          <a:lstStyle/>
          <a:p>
            <a:r>
              <a:rPr lang="zh-CN" altLang="en-US" dirty="0"/>
              <a:t>营养摄入不足，人体机能无法得到充分发挥</a:t>
            </a:r>
            <a:endParaRPr lang="en-US" altLang="zh-CN" dirty="0"/>
          </a:p>
          <a:p>
            <a:r>
              <a:rPr lang="zh-CN" altLang="en-US" dirty="0"/>
              <a:t>长期影响不足，会使人体变得虚弱，容易得病，使得劳动能力减弱或丧失</a:t>
            </a:r>
            <a:endParaRPr lang="en-US" altLang="zh-CN" dirty="0"/>
          </a:p>
          <a:p>
            <a:r>
              <a:rPr lang="zh-CN" altLang="en-US" dirty="0"/>
              <a:t>儿童时期的营养不良，还会使身体发育受到阻碍，造成发育迟缓、畸形或成年后部分身体机能的丧失</a:t>
            </a:r>
            <a:endParaRPr lang="en-US" altLang="zh-CN" dirty="0"/>
          </a:p>
          <a:p>
            <a:endParaRPr lang="zh-CN" altLang="en-US" dirty="0"/>
          </a:p>
        </p:txBody>
      </p:sp>
    </p:spTree>
    <p:extLst>
      <p:ext uri="{BB962C8B-B14F-4D97-AF65-F5344CB8AC3E}">
        <p14:creationId xmlns:p14="http://schemas.microsoft.com/office/powerpoint/2010/main" val="38991653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3A0C97F-E9C6-490F-B5C1-7C8EBF050141}"/>
              </a:ext>
            </a:extLst>
          </p:cNvPr>
          <p:cNvSpPr>
            <a:spLocks noGrp="1"/>
          </p:cNvSpPr>
          <p:nvPr>
            <p:ph type="title"/>
          </p:nvPr>
        </p:nvSpPr>
        <p:spPr/>
        <p:txBody>
          <a:bodyPr/>
          <a:lstStyle/>
          <a:p>
            <a:r>
              <a:rPr lang="zh-CN" altLang="en-US" dirty="0"/>
              <a:t>“小而健康”不会影响劳动效率吗？</a:t>
            </a:r>
          </a:p>
        </p:txBody>
      </p:sp>
      <p:sp>
        <p:nvSpPr>
          <p:cNvPr id="3" name="内容占位符 2">
            <a:extLst>
              <a:ext uri="{FF2B5EF4-FFF2-40B4-BE49-F238E27FC236}">
                <a16:creationId xmlns:a16="http://schemas.microsoft.com/office/drawing/2014/main" id="{2F31A988-BAFB-47B6-B366-3C02C383B0F7}"/>
              </a:ext>
            </a:extLst>
          </p:cNvPr>
          <p:cNvSpPr>
            <a:spLocks noGrp="1"/>
          </p:cNvSpPr>
          <p:nvPr>
            <p:ph idx="1"/>
          </p:nvPr>
        </p:nvSpPr>
        <p:spPr/>
        <p:txBody>
          <a:bodyPr/>
          <a:lstStyle/>
          <a:p>
            <a:r>
              <a:rPr lang="en-US" altLang="zh-CN" dirty="0"/>
              <a:t>3</a:t>
            </a:r>
            <a:r>
              <a:rPr lang="zh-CN" altLang="en-US" dirty="0"/>
              <a:t>岁之前儿童身高和体重状况是衡量一个国家或地区长期营养状况的重要指标</a:t>
            </a:r>
            <a:endParaRPr lang="en-US" altLang="zh-CN" dirty="0"/>
          </a:p>
          <a:p>
            <a:r>
              <a:rPr lang="zh-CN" altLang="en-US" dirty="0"/>
              <a:t>“小而健康”的人，在资源匮乏的社会中是一种优势</a:t>
            </a:r>
            <a:endParaRPr lang="en-US" altLang="zh-CN" dirty="0"/>
          </a:p>
          <a:p>
            <a:r>
              <a:rPr lang="zh-CN" altLang="en-US" dirty="0"/>
              <a:t>“小而健康”仍然有效率损失</a:t>
            </a:r>
            <a:endParaRPr lang="en-US" altLang="zh-CN" dirty="0"/>
          </a:p>
          <a:p>
            <a:pPr lvl="1"/>
            <a:r>
              <a:rPr lang="zh-CN" altLang="en-US" dirty="0"/>
              <a:t>体格健壮的人单位时间的产出较高（</a:t>
            </a:r>
            <a:r>
              <a:rPr lang="en-US" altLang="zh-CN" dirty="0" err="1"/>
              <a:t>Spurr</a:t>
            </a:r>
            <a:r>
              <a:rPr lang="zh-CN" altLang="en-US" dirty="0"/>
              <a:t>，</a:t>
            </a:r>
            <a:r>
              <a:rPr lang="en-US" altLang="zh-CN" dirty="0"/>
              <a:t>1977</a:t>
            </a:r>
            <a:r>
              <a:rPr lang="zh-CN" altLang="en-US" dirty="0"/>
              <a:t>）</a:t>
            </a:r>
            <a:endParaRPr lang="en-US" altLang="zh-CN" dirty="0"/>
          </a:p>
          <a:p>
            <a:pPr lvl="1"/>
            <a:r>
              <a:rPr lang="zh-CN" altLang="en-US" dirty="0"/>
              <a:t>劳动生产率和身高</a:t>
            </a:r>
            <a:r>
              <a:rPr lang="en-US" altLang="zh-CN" dirty="0"/>
              <a:t>-</a:t>
            </a:r>
            <a:r>
              <a:rPr lang="zh-CN" altLang="en-US" dirty="0"/>
              <a:t>体重具有显著的正相关关系（</a:t>
            </a:r>
            <a:r>
              <a:rPr lang="en-US" altLang="zh-CN" dirty="0"/>
              <a:t>Heywood, 1974</a:t>
            </a:r>
            <a:r>
              <a:rPr lang="zh-CN" altLang="en-US" dirty="0"/>
              <a:t>）</a:t>
            </a:r>
            <a:endParaRPr lang="en-US" altLang="zh-CN" dirty="0"/>
          </a:p>
          <a:p>
            <a:pPr lvl="1"/>
            <a:r>
              <a:rPr lang="zh-CN" altLang="en-US" dirty="0"/>
              <a:t>一项对工厂工人的实证研究表明，身高和产量之间的相关系数为</a:t>
            </a:r>
            <a:r>
              <a:rPr lang="en-US" altLang="zh-CN" dirty="0"/>
              <a:t>0.43</a:t>
            </a:r>
            <a:r>
              <a:rPr lang="zh-CN" altLang="en-US" dirty="0"/>
              <a:t>，体重和产量之间的相关系数为</a:t>
            </a:r>
            <a:r>
              <a:rPr lang="en-US" altLang="zh-CN" dirty="0"/>
              <a:t>0.72</a:t>
            </a:r>
            <a:r>
              <a:rPr lang="zh-CN" altLang="en-US" dirty="0"/>
              <a:t>（</a:t>
            </a:r>
            <a:r>
              <a:rPr lang="en-US" altLang="zh-CN" dirty="0"/>
              <a:t>Satyanarayana et al., 1977</a:t>
            </a:r>
            <a:r>
              <a:rPr lang="zh-CN" altLang="en-US" dirty="0"/>
              <a:t>）</a:t>
            </a:r>
          </a:p>
        </p:txBody>
      </p:sp>
    </p:spTree>
    <p:extLst>
      <p:ext uri="{BB962C8B-B14F-4D97-AF65-F5344CB8AC3E}">
        <p14:creationId xmlns:p14="http://schemas.microsoft.com/office/powerpoint/2010/main" val="19596393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EA5FD35-EE4B-4FB0-9A12-E55BD6A88455}"/>
              </a:ext>
            </a:extLst>
          </p:cNvPr>
          <p:cNvSpPr>
            <a:spLocks noGrp="1"/>
          </p:cNvSpPr>
          <p:nvPr>
            <p:ph type="title"/>
          </p:nvPr>
        </p:nvSpPr>
        <p:spPr/>
        <p:txBody>
          <a:bodyPr/>
          <a:lstStyle/>
          <a:p>
            <a:r>
              <a:rPr lang="zh-CN" altLang="en-US" dirty="0"/>
              <a:t>营养摄入对劳动效率的影响</a:t>
            </a:r>
          </a:p>
        </p:txBody>
      </p:sp>
      <p:sp>
        <p:nvSpPr>
          <p:cNvPr id="3" name="内容占位符 2">
            <a:extLst>
              <a:ext uri="{FF2B5EF4-FFF2-40B4-BE49-F238E27FC236}">
                <a16:creationId xmlns:a16="http://schemas.microsoft.com/office/drawing/2014/main" id="{C13531B6-6E05-45E8-83AD-32C757F4CC94}"/>
              </a:ext>
            </a:extLst>
          </p:cNvPr>
          <p:cNvSpPr>
            <a:spLocks noGrp="1"/>
          </p:cNvSpPr>
          <p:nvPr>
            <p:ph idx="1"/>
          </p:nvPr>
        </p:nvSpPr>
        <p:spPr/>
        <p:txBody>
          <a:bodyPr/>
          <a:lstStyle/>
          <a:p>
            <a:r>
              <a:rPr lang="zh-CN" altLang="en-US" dirty="0"/>
              <a:t>不仅体格大小会影响到劳动效率</a:t>
            </a:r>
            <a:endParaRPr lang="en-US" altLang="zh-CN" dirty="0"/>
          </a:p>
          <a:p>
            <a:r>
              <a:rPr lang="zh-CN" altLang="en-US" dirty="0"/>
              <a:t>而且，当前营养摄入水平也会影响到劳动效率</a:t>
            </a:r>
            <a:endParaRPr lang="en-US" altLang="zh-CN" dirty="0"/>
          </a:p>
          <a:p>
            <a:r>
              <a:rPr lang="zh-CN" altLang="en-US" dirty="0"/>
              <a:t>在营养摄入不足的状态下，一个人可能会减少自己的活动来维持机体的平衡</a:t>
            </a:r>
            <a:endParaRPr lang="en-US" altLang="zh-CN" dirty="0"/>
          </a:p>
          <a:p>
            <a:pPr lvl="1"/>
            <a:r>
              <a:rPr lang="zh-CN" altLang="en-US" dirty="0"/>
              <a:t>在非常贫困的农村地区，可能存在着制约其发展的“营养陷阱”，即无法储蓄“营养资本”。</a:t>
            </a:r>
          </a:p>
        </p:txBody>
      </p:sp>
    </p:spTree>
    <p:extLst>
      <p:ext uri="{BB962C8B-B14F-4D97-AF65-F5344CB8AC3E}">
        <p14:creationId xmlns:p14="http://schemas.microsoft.com/office/powerpoint/2010/main" val="632027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813F598-3FDA-4204-A398-3EE021C63805}"/>
              </a:ext>
            </a:extLst>
          </p:cNvPr>
          <p:cNvSpPr>
            <a:spLocks noGrp="1"/>
          </p:cNvSpPr>
          <p:nvPr>
            <p:ph type="title"/>
          </p:nvPr>
        </p:nvSpPr>
        <p:spPr/>
        <p:txBody>
          <a:bodyPr/>
          <a:lstStyle/>
          <a:p>
            <a:r>
              <a:rPr lang="zh-CN" altLang="en-US" dirty="0"/>
              <a:t>体重减少与劳动表现</a:t>
            </a:r>
          </a:p>
        </p:txBody>
      </p:sp>
      <p:pic>
        <p:nvPicPr>
          <p:cNvPr id="5" name="图片 4">
            <a:extLst>
              <a:ext uri="{FF2B5EF4-FFF2-40B4-BE49-F238E27FC236}">
                <a16:creationId xmlns:a16="http://schemas.microsoft.com/office/drawing/2014/main" id="{1E79868E-4FE0-45D5-A6EA-156AB2BB69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7299" y="1801340"/>
            <a:ext cx="9937401" cy="4691535"/>
          </a:xfrm>
          <a:prstGeom prst="rect">
            <a:avLst/>
          </a:prstGeom>
        </p:spPr>
      </p:pic>
    </p:spTree>
    <p:extLst>
      <p:ext uri="{BB962C8B-B14F-4D97-AF65-F5344CB8AC3E}">
        <p14:creationId xmlns:p14="http://schemas.microsoft.com/office/powerpoint/2010/main" val="41748573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38F8B15-1765-46F4-AE1A-3F105D91575C}"/>
              </a:ext>
            </a:extLst>
          </p:cNvPr>
          <p:cNvSpPr>
            <a:spLocks noGrp="1"/>
          </p:cNvSpPr>
          <p:nvPr>
            <p:ph type="title"/>
          </p:nvPr>
        </p:nvSpPr>
        <p:spPr/>
        <p:txBody>
          <a:bodyPr>
            <a:normAutofit/>
          </a:bodyPr>
          <a:lstStyle/>
          <a:p>
            <a:r>
              <a:rPr lang="zh-CN" altLang="zh-CN" dirty="0"/>
              <a:t>第一节 营养和健康：长期经济发展水平的度量</a:t>
            </a:r>
            <a:endParaRPr lang="zh-CN" altLang="en-US" dirty="0"/>
          </a:p>
        </p:txBody>
      </p:sp>
      <p:sp>
        <p:nvSpPr>
          <p:cNvPr id="3" name="内容占位符 2">
            <a:extLst>
              <a:ext uri="{FF2B5EF4-FFF2-40B4-BE49-F238E27FC236}">
                <a16:creationId xmlns:a16="http://schemas.microsoft.com/office/drawing/2014/main" id="{60B85F5A-CC24-4753-A2CE-70023D9FE16C}"/>
              </a:ext>
            </a:extLst>
          </p:cNvPr>
          <p:cNvSpPr>
            <a:spLocks noGrp="1"/>
          </p:cNvSpPr>
          <p:nvPr>
            <p:ph idx="1"/>
          </p:nvPr>
        </p:nvSpPr>
        <p:spPr/>
        <p:txBody>
          <a:bodyPr/>
          <a:lstStyle/>
          <a:p>
            <a:endParaRPr lang="zh-CN" altLang="en-US"/>
          </a:p>
        </p:txBody>
      </p:sp>
    </p:spTree>
    <p:extLst>
      <p:ext uri="{BB962C8B-B14F-4D97-AF65-F5344CB8AC3E}">
        <p14:creationId xmlns:p14="http://schemas.microsoft.com/office/powerpoint/2010/main" val="14601425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3BCDC55-CD5C-4272-866F-0F3BDB4AD9DB}"/>
              </a:ext>
            </a:extLst>
          </p:cNvPr>
          <p:cNvSpPr>
            <a:spLocks noGrp="1"/>
          </p:cNvSpPr>
          <p:nvPr>
            <p:ph type="title"/>
          </p:nvPr>
        </p:nvSpPr>
        <p:spPr/>
        <p:txBody>
          <a:bodyPr/>
          <a:lstStyle/>
          <a:p>
            <a:r>
              <a:rPr lang="zh-CN" altLang="en-US" dirty="0"/>
              <a:t>关于营养和劳动效率的实验研究</a:t>
            </a:r>
          </a:p>
        </p:txBody>
      </p:sp>
      <p:sp>
        <p:nvSpPr>
          <p:cNvPr id="3" name="内容占位符 2">
            <a:extLst>
              <a:ext uri="{FF2B5EF4-FFF2-40B4-BE49-F238E27FC236}">
                <a16:creationId xmlns:a16="http://schemas.microsoft.com/office/drawing/2014/main" id="{959F69A5-38EB-4D3A-AAE1-9DA6FF78E1FB}"/>
              </a:ext>
            </a:extLst>
          </p:cNvPr>
          <p:cNvSpPr>
            <a:spLocks noGrp="1"/>
          </p:cNvSpPr>
          <p:nvPr>
            <p:ph idx="1"/>
          </p:nvPr>
        </p:nvSpPr>
        <p:spPr/>
        <p:txBody>
          <a:bodyPr/>
          <a:lstStyle/>
          <a:p>
            <a:r>
              <a:rPr lang="en-US" altLang="zh-CN" dirty="0" err="1"/>
              <a:t>Wolgemuth</a:t>
            </a:r>
            <a:r>
              <a:rPr lang="zh-CN" altLang="en-US" dirty="0"/>
              <a:t>和</a:t>
            </a:r>
            <a:r>
              <a:rPr lang="en-US" altLang="zh-CN" dirty="0"/>
              <a:t>Latham</a:t>
            </a:r>
            <a:r>
              <a:rPr lang="zh-CN" altLang="en-US" dirty="0"/>
              <a:t>（</a:t>
            </a:r>
            <a:r>
              <a:rPr lang="en-US" altLang="zh-CN" dirty="0"/>
              <a:t>1982</a:t>
            </a:r>
            <a:r>
              <a:rPr lang="zh-CN" altLang="en-US" dirty="0"/>
              <a:t>）对肯尼亚贫困地区筑路工人的研究</a:t>
            </a:r>
            <a:endParaRPr lang="en-US" altLang="zh-CN" dirty="0"/>
          </a:p>
          <a:p>
            <a:r>
              <a:rPr lang="zh-CN" altLang="en-US" dirty="0"/>
              <a:t>试验方法：把工人分为两组，一组每天接受大约</a:t>
            </a:r>
            <a:r>
              <a:rPr lang="en-US" altLang="zh-CN" dirty="0"/>
              <a:t>1000</a:t>
            </a:r>
            <a:r>
              <a:rPr lang="zh-CN" altLang="en-US" dirty="0"/>
              <a:t>千卡的营养补充，另一组</a:t>
            </a:r>
            <a:r>
              <a:rPr lang="en-US" altLang="zh-CN" dirty="0"/>
              <a:t>200</a:t>
            </a:r>
            <a:r>
              <a:rPr lang="zh-CN" altLang="en-US" dirty="0"/>
              <a:t>千卡。食物的数量是相同的，但营养含量不同</a:t>
            </a:r>
            <a:endParaRPr lang="en-US" altLang="zh-CN" dirty="0"/>
          </a:p>
          <a:p>
            <a:r>
              <a:rPr lang="zh-CN" altLang="en-US" dirty="0"/>
              <a:t>结果表明：</a:t>
            </a:r>
            <a:endParaRPr lang="en-US" altLang="zh-CN" dirty="0"/>
          </a:p>
          <a:p>
            <a:r>
              <a:rPr lang="zh-CN" altLang="en-US" dirty="0"/>
              <a:t>接受高营养补充组的效率提高了</a:t>
            </a:r>
            <a:r>
              <a:rPr lang="en-US" altLang="zh-CN" dirty="0"/>
              <a:t>13%</a:t>
            </a:r>
            <a:r>
              <a:rPr lang="zh-CN" altLang="en-US" dirty="0"/>
              <a:t>；</a:t>
            </a:r>
            <a:endParaRPr lang="en-US" altLang="zh-CN" dirty="0"/>
          </a:p>
          <a:p>
            <a:r>
              <a:rPr lang="zh-CN" altLang="en-US" dirty="0"/>
              <a:t>接受低营养补充组的效率只提高了</a:t>
            </a:r>
            <a:r>
              <a:rPr lang="en-US" altLang="zh-CN" dirty="0"/>
              <a:t>3%</a:t>
            </a:r>
          </a:p>
          <a:p>
            <a:endParaRPr lang="zh-CN" altLang="en-US" dirty="0"/>
          </a:p>
        </p:txBody>
      </p:sp>
    </p:spTree>
    <p:extLst>
      <p:ext uri="{BB962C8B-B14F-4D97-AF65-F5344CB8AC3E}">
        <p14:creationId xmlns:p14="http://schemas.microsoft.com/office/powerpoint/2010/main" val="35244239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1DC850-0E5A-4F29-AB85-D088092E5F6C}"/>
              </a:ext>
            </a:extLst>
          </p:cNvPr>
          <p:cNvSpPr>
            <a:spLocks noGrp="1"/>
          </p:cNvSpPr>
          <p:nvPr>
            <p:ph type="title"/>
          </p:nvPr>
        </p:nvSpPr>
        <p:spPr/>
        <p:txBody>
          <a:bodyPr/>
          <a:lstStyle/>
          <a:p>
            <a:r>
              <a:rPr lang="zh-CN" altLang="en-US" dirty="0"/>
              <a:t>营养和生产率关系研究的新进展</a:t>
            </a:r>
          </a:p>
        </p:txBody>
      </p:sp>
      <p:sp>
        <p:nvSpPr>
          <p:cNvPr id="3" name="内容占位符 2">
            <a:extLst>
              <a:ext uri="{FF2B5EF4-FFF2-40B4-BE49-F238E27FC236}">
                <a16:creationId xmlns:a16="http://schemas.microsoft.com/office/drawing/2014/main" id="{441B3285-52B2-4D67-BE5A-BC5BB50F3322}"/>
              </a:ext>
            </a:extLst>
          </p:cNvPr>
          <p:cNvSpPr>
            <a:spLocks noGrp="1"/>
          </p:cNvSpPr>
          <p:nvPr>
            <p:ph idx="1"/>
          </p:nvPr>
        </p:nvSpPr>
        <p:spPr>
          <a:xfrm>
            <a:off x="838200" y="1825624"/>
            <a:ext cx="10515600" cy="4808855"/>
          </a:xfrm>
        </p:spPr>
        <p:txBody>
          <a:bodyPr>
            <a:normAutofit lnSpcReduction="10000"/>
          </a:bodyPr>
          <a:lstStyle/>
          <a:p>
            <a:r>
              <a:rPr lang="en-US" altLang="zh-CN" dirty="0"/>
              <a:t>Strauss(1986)</a:t>
            </a:r>
            <a:r>
              <a:rPr lang="zh-CN" altLang="en-US" dirty="0"/>
              <a:t>等较早考虑到营养变量的“内生性”的影响，并试图校正这种影响的学者</a:t>
            </a:r>
            <a:endParaRPr lang="en-US" altLang="zh-CN" dirty="0"/>
          </a:p>
          <a:p>
            <a:pPr lvl="1"/>
            <a:r>
              <a:rPr lang="zh-CN" altLang="en-US" dirty="0"/>
              <a:t>在校正之后，营养和劳动生产率之间仍然具有统计上非常显著的正相关关系。</a:t>
            </a:r>
            <a:endParaRPr lang="en-US" altLang="zh-CN" dirty="0"/>
          </a:p>
          <a:p>
            <a:pPr lvl="1"/>
            <a:r>
              <a:rPr lang="en-US" altLang="zh-CN" dirty="0"/>
              <a:t>Strauss</a:t>
            </a:r>
            <a:r>
              <a:rPr lang="zh-CN" altLang="en-US" dirty="0"/>
              <a:t>发现，营养和劳动生产率之间呈现一种非线性的“凸”性关系。</a:t>
            </a:r>
            <a:endParaRPr lang="en-US" altLang="zh-CN" dirty="0"/>
          </a:p>
          <a:p>
            <a:pPr lvl="1"/>
            <a:r>
              <a:rPr lang="zh-CN" altLang="en-US" dirty="0"/>
              <a:t>他还发现，对于那些低收入的劳动力来说，热量摄取每增加</a:t>
            </a:r>
            <a:r>
              <a:rPr lang="en-US" altLang="zh-CN" dirty="0"/>
              <a:t>1%</a:t>
            </a:r>
            <a:r>
              <a:rPr lang="zh-CN" altLang="en-US" dirty="0"/>
              <a:t>，劳动生产率将增加</a:t>
            </a:r>
            <a:r>
              <a:rPr lang="en-US" altLang="zh-CN" dirty="0"/>
              <a:t>0.5%</a:t>
            </a:r>
            <a:r>
              <a:rPr lang="zh-CN" altLang="en-US" dirty="0"/>
              <a:t>；对于高收入劳动力来说，热量摄入每增加</a:t>
            </a:r>
            <a:r>
              <a:rPr lang="en-US" altLang="zh-CN" dirty="0"/>
              <a:t>1%</a:t>
            </a:r>
            <a:r>
              <a:rPr lang="zh-CN" altLang="en-US" dirty="0"/>
              <a:t>，劳动生产率增加</a:t>
            </a:r>
            <a:r>
              <a:rPr lang="en-US" altLang="zh-CN" dirty="0"/>
              <a:t>0.34%</a:t>
            </a:r>
            <a:r>
              <a:rPr lang="zh-CN" altLang="en-US" dirty="0"/>
              <a:t>。</a:t>
            </a:r>
            <a:endParaRPr lang="en-US" altLang="zh-CN" dirty="0"/>
          </a:p>
          <a:p>
            <a:r>
              <a:rPr lang="zh-CN" altLang="en-US" dirty="0"/>
              <a:t>张车伟（</a:t>
            </a:r>
            <a:r>
              <a:rPr lang="en-US" altLang="zh-CN" dirty="0"/>
              <a:t>2003</a:t>
            </a:r>
            <a:r>
              <a:rPr lang="zh-CN" altLang="en-US" dirty="0"/>
              <a:t>）对中国贫困地区的研究表明，家庭人均卡路里摄入量每增加</a:t>
            </a:r>
            <a:r>
              <a:rPr lang="en-US" altLang="zh-CN" dirty="0"/>
              <a:t>1%</a:t>
            </a:r>
            <a:r>
              <a:rPr lang="zh-CN" altLang="en-US" dirty="0"/>
              <a:t>，家庭种植业收入会增加</a:t>
            </a:r>
            <a:r>
              <a:rPr lang="en-US" altLang="zh-CN" dirty="0"/>
              <a:t>0.47%-0.68%</a:t>
            </a:r>
          </a:p>
          <a:p>
            <a:pPr lvl="1"/>
            <a:r>
              <a:rPr lang="zh-CN" altLang="en-US" dirty="0"/>
              <a:t>卡路里对产出的影响还展现出非线性的关系，在家庭人均卡路里拥有量达到</a:t>
            </a:r>
            <a:r>
              <a:rPr lang="en-US" altLang="zh-CN" dirty="0"/>
              <a:t>3128</a:t>
            </a:r>
            <a:r>
              <a:rPr lang="zh-CN" altLang="en-US" dirty="0"/>
              <a:t>千卡时，卡路里的增加对收入增加的边际效应为零，之后甚至为负</a:t>
            </a:r>
          </a:p>
        </p:txBody>
      </p:sp>
    </p:spTree>
    <p:extLst>
      <p:ext uri="{BB962C8B-B14F-4D97-AF65-F5344CB8AC3E}">
        <p14:creationId xmlns:p14="http://schemas.microsoft.com/office/powerpoint/2010/main" val="30339337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FA8ED0D-AC0A-492E-BC15-37F897829EC0}"/>
              </a:ext>
            </a:extLst>
          </p:cNvPr>
          <p:cNvSpPr>
            <a:spLocks noGrp="1"/>
          </p:cNvSpPr>
          <p:nvPr>
            <p:ph type="title"/>
          </p:nvPr>
        </p:nvSpPr>
        <p:spPr/>
        <p:txBody>
          <a:bodyPr/>
          <a:lstStyle/>
          <a:p>
            <a:r>
              <a:rPr lang="zh-CN" altLang="en-US" dirty="0"/>
              <a:t>本章关键词</a:t>
            </a:r>
          </a:p>
        </p:txBody>
      </p:sp>
      <p:sp>
        <p:nvSpPr>
          <p:cNvPr id="3" name="内容占位符 2">
            <a:extLst>
              <a:ext uri="{FF2B5EF4-FFF2-40B4-BE49-F238E27FC236}">
                <a16:creationId xmlns:a16="http://schemas.microsoft.com/office/drawing/2014/main" id="{D861F55A-E707-400D-BB15-47790587697C}"/>
              </a:ext>
            </a:extLst>
          </p:cNvPr>
          <p:cNvSpPr>
            <a:spLocks noGrp="1"/>
          </p:cNvSpPr>
          <p:nvPr>
            <p:ph idx="1"/>
          </p:nvPr>
        </p:nvSpPr>
        <p:spPr/>
        <p:txBody>
          <a:bodyPr/>
          <a:lstStyle/>
          <a:p>
            <a:r>
              <a:rPr lang="zh-CN" altLang="en-US" dirty="0"/>
              <a:t>营养的度量</a:t>
            </a:r>
            <a:endParaRPr lang="en-US" altLang="zh-CN" dirty="0"/>
          </a:p>
          <a:p>
            <a:r>
              <a:rPr lang="en-US" altLang="zh-CN" dirty="0"/>
              <a:t>BMI</a:t>
            </a:r>
          </a:p>
          <a:p>
            <a:r>
              <a:rPr lang="zh-CN" altLang="en-US" dirty="0"/>
              <a:t>营养与贫困</a:t>
            </a:r>
            <a:endParaRPr lang="en-US" altLang="zh-CN" dirty="0"/>
          </a:p>
          <a:p>
            <a:r>
              <a:rPr lang="zh-CN" altLang="en-US" dirty="0"/>
              <a:t>营养需求弹性</a:t>
            </a:r>
            <a:endParaRPr lang="en-US" altLang="zh-CN" dirty="0"/>
          </a:p>
          <a:p>
            <a:r>
              <a:rPr lang="zh-CN" altLang="en-US" dirty="0"/>
              <a:t>健康影响生产率的途径</a:t>
            </a:r>
            <a:endParaRPr lang="en-US" altLang="zh-CN" dirty="0"/>
          </a:p>
          <a:p>
            <a:r>
              <a:rPr lang="zh-CN" altLang="en-US" dirty="0"/>
              <a:t>营养和生产率的关系</a:t>
            </a:r>
          </a:p>
        </p:txBody>
      </p:sp>
    </p:spTree>
    <p:extLst>
      <p:ext uri="{BB962C8B-B14F-4D97-AF65-F5344CB8AC3E}">
        <p14:creationId xmlns:p14="http://schemas.microsoft.com/office/powerpoint/2010/main" val="17867914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0B37FC-EBFA-4410-96A7-18D98750B875}"/>
              </a:ext>
            </a:extLst>
          </p:cNvPr>
          <p:cNvSpPr>
            <a:spLocks noGrp="1"/>
          </p:cNvSpPr>
          <p:nvPr>
            <p:ph type="title"/>
          </p:nvPr>
        </p:nvSpPr>
        <p:spPr/>
        <p:txBody>
          <a:bodyPr/>
          <a:lstStyle/>
          <a:p>
            <a:r>
              <a:rPr lang="zh-CN" altLang="en-US" dirty="0"/>
              <a:t>营养的度量</a:t>
            </a:r>
          </a:p>
        </p:txBody>
      </p:sp>
      <p:sp>
        <p:nvSpPr>
          <p:cNvPr id="3" name="内容占位符 2">
            <a:extLst>
              <a:ext uri="{FF2B5EF4-FFF2-40B4-BE49-F238E27FC236}">
                <a16:creationId xmlns:a16="http://schemas.microsoft.com/office/drawing/2014/main" id="{4E4C20F9-75E6-4381-AEDC-719CBF72CCD8}"/>
              </a:ext>
            </a:extLst>
          </p:cNvPr>
          <p:cNvSpPr>
            <a:spLocks noGrp="1"/>
          </p:cNvSpPr>
          <p:nvPr>
            <p:ph idx="1"/>
          </p:nvPr>
        </p:nvSpPr>
        <p:spPr>
          <a:xfrm>
            <a:off x="838200" y="1771968"/>
            <a:ext cx="10515600" cy="4798695"/>
          </a:xfrm>
        </p:spPr>
        <p:txBody>
          <a:bodyPr>
            <a:normAutofit fontScale="92500" lnSpcReduction="10000"/>
          </a:bodyPr>
          <a:lstStyle/>
          <a:p>
            <a:r>
              <a:rPr lang="zh-CN" altLang="en-US" dirty="0"/>
              <a:t>营养水平是社会经济发达水平的重要标志，也是社会经济发展追求的目标</a:t>
            </a:r>
            <a:endParaRPr lang="en-US" altLang="zh-CN" dirty="0"/>
          </a:p>
          <a:p>
            <a:r>
              <a:rPr lang="zh-CN" altLang="en-US" dirty="0"/>
              <a:t>营养的短期度量</a:t>
            </a:r>
            <a:endParaRPr lang="en-US" altLang="zh-CN" dirty="0"/>
          </a:p>
          <a:p>
            <a:pPr lvl="1"/>
            <a:r>
              <a:rPr lang="zh-CN" altLang="en-US" dirty="0"/>
              <a:t>体现在是否摄取了足够的营养元素，如热能、蛋白质以及各种矿物质、维生素和微量元素。</a:t>
            </a:r>
            <a:endParaRPr lang="en-US" altLang="zh-CN" dirty="0"/>
          </a:p>
          <a:p>
            <a:pPr lvl="1"/>
            <a:r>
              <a:rPr lang="zh-CN" altLang="en-US" dirty="0"/>
              <a:t>其中，热能、蛋白质和脂肪，是最常用的衡量指标</a:t>
            </a:r>
            <a:endParaRPr lang="en-US" altLang="zh-CN" dirty="0"/>
          </a:p>
          <a:p>
            <a:r>
              <a:rPr lang="zh-CN" altLang="en-US" dirty="0"/>
              <a:t>营养的中期度量</a:t>
            </a:r>
            <a:endParaRPr lang="en-US" altLang="zh-CN" dirty="0"/>
          </a:p>
          <a:p>
            <a:pPr lvl="1"/>
            <a:r>
              <a:rPr lang="zh-CN" altLang="en-US" dirty="0"/>
              <a:t>主要体现在是否有一个健康的体魄</a:t>
            </a:r>
            <a:endParaRPr lang="en-US" altLang="zh-CN" dirty="0"/>
          </a:p>
          <a:p>
            <a:pPr lvl="1"/>
            <a:r>
              <a:rPr lang="zh-CN" altLang="en-US" dirty="0"/>
              <a:t>以体质指数（</a:t>
            </a:r>
            <a:r>
              <a:rPr lang="en-US" altLang="zh-CN" dirty="0"/>
              <a:t>Body Mass Index,</a:t>
            </a:r>
            <a:r>
              <a:rPr lang="zh-CN" altLang="en-US" dirty="0"/>
              <a:t> </a:t>
            </a:r>
            <a:r>
              <a:rPr lang="en-US" altLang="zh-CN" dirty="0"/>
              <a:t>BMI</a:t>
            </a:r>
            <a:r>
              <a:rPr lang="zh-CN" altLang="en-US" dirty="0"/>
              <a:t>）来衡量，即体重（公斤）</a:t>
            </a:r>
            <a:r>
              <a:rPr lang="en-US" altLang="zh-CN" dirty="0"/>
              <a:t>/</a:t>
            </a:r>
            <a:r>
              <a:rPr lang="zh-CN" altLang="en-US" dirty="0"/>
              <a:t>身高平方（平方米）</a:t>
            </a:r>
            <a:endParaRPr lang="en-US" altLang="zh-CN" dirty="0"/>
          </a:p>
          <a:p>
            <a:r>
              <a:rPr lang="zh-CN" altLang="en-US" dirty="0"/>
              <a:t>营养的长期度量</a:t>
            </a:r>
            <a:endParaRPr lang="en-US" altLang="zh-CN" dirty="0"/>
          </a:p>
          <a:p>
            <a:pPr lvl="1"/>
            <a:r>
              <a:rPr lang="zh-CN" altLang="en-US" dirty="0"/>
              <a:t>通常用人体的身高来衡量</a:t>
            </a:r>
            <a:endParaRPr lang="en-US" altLang="zh-CN" dirty="0"/>
          </a:p>
          <a:p>
            <a:pPr lvl="1"/>
            <a:r>
              <a:rPr lang="zh-CN" altLang="en-US" dirty="0"/>
              <a:t>儿童时期的营养状况对成年后的身高有至关重要的影响</a:t>
            </a:r>
          </a:p>
        </p:txBody>
      </p:sp>
    </p:spTree>
    <p:extLst>
      <p:ext uri="{BB962C8B-B14F-4D97-AF65-F5344CB8AC3E}">
        <p14:creationId xmlns:p14="http://schemas.microsoft.com/office/powerpoint/2010/main" val="6240261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69CD9D-E741-49DE-859B-09C9BA8FFB02}"/>
              </a:ext>
            </a:extLst>
          </p:cNvPr>
          <p:cNvSpPr>
            <a:spLocks noGrp="1"/>
          </p:cNvSpPr>
          <p:nvPr>
            <p:ph type="title"/>
          </p:nvPr>
        </p:nvSpPr>
        <p:spPr/>
        <p:txBody>
          <a:bodyPr/>
          <a:lstStyle/>
          <a:p>
            <a:r>
              <a:rPr lang="zh-CN" altLang="en-US" dirty="0"/>
              <a:t>营养数据的获取</a:t>
            </a:r>
          </a:p>
        </p:txBody>
      </p:sp>
      <p:sp>
        <p:nvSpPr>
          <p:cNvPr id="3" name="内容占位符 2">
            <a:extLst>
              <a:ext uri="{FF2B5EF4-FFF2-40B4-BE49-F238E27FC236}">
                <a16:creationId xmlns:a16="http://schemas.microsoft.com/office/drawing/2014/main" id="{D8C12F07-EF7C-4AEB-ADF4-67C988D132EF}"/>
              </a:ext>
            </a:extLst>
          </p:cNvPr>
          <p:cNvSpPr>
            <a:spLocks noGrp="1"/>
          </p:cNvSpPr>
          <p:nvPr>
            <p:ph idx="1"/>
          </p:nvPr>
        </p:nvSpPr>
        <p:spPr/>
        <p:txBody>
          <a:bodyPr/>
          <a:lstStyle/>
          <a:p>
            <a:r>
              <a:rPr lang="zh-CN" altLang="en-US" dirty="0"/>
              <a:t>间接的方法</a:t>
            </a:r>
            <a:endParaRPr lang="en-US" altLang="zh-CN" dirty="0"/>
          </a:p>
          <a:p>
            <a:pPr lvl="1"/>
            <a:r>
              <a:rPr lang="zh-CN" altLang="en-US" dirty="0"/>
              <a:t>把食物消费数量转化为营养素数量</a:t>
            </a:r>
            <a:endParaRPr lang="en-US" altLang="zh-CN" dirty="0"/>
          </a:p>
          <a:p>
            <a:r>
              <a:rPr lang="zh-CN" altLang="en-US" dirty="0"/>
              <a:t>直接的方法</a:t>
            </a:r>
            <a:endParaRPr lang="en-US" altLang="zh-CN" dirty="0"/>
          </a:p>
          <a:p>
            <a:pPr lvl="1"/>
            <a:r>
              <a:rPr lang="zh-CN" altLang="en-US" dirty="0"/>
              <a:t>直接的营养调查，即调查每一餐进食的数量和浪费的数量称重，然后再折算</a:t>
            </a:r>
            <a:endParaRPr lang="en-US" altLang="zh-CN" dirty="0"/>
          </a:p>
        </p:txBody>
      </p:sp>
    </p:spTree>
    <p:extLst>
      <p:ext uri="{BB962C8B-B14F-4D97-AF65-F5344CB8AC3E}">
        <p14:creationId xmlns:p14="http://schemas.microsoft.com/office/powerpoint/2010/main" val="13165519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485E841-F70A-4F98-9A1C-49BF6EB5B8D8}"/>
              </a:ext>
            </a:extLst>
          </p:cNvPr>
          <p:cNvSpPr>
            <a:spLocks noGrp="1"/>
          </p:cNvSpPr>
          <p:nvPr>
            <p:ph type="title"/>
          </p:nvPr>
        </p:nvSpPr>
        <p:spPr/>
        <p:txBody>
          <a:bodyPr/>
          <a:lstStyle/>
          <a:p>
            <a:r>
              <a:rPr lang="zh-CN" altLang="en-US" dirty="0"/>
              <a:t>常见食物营养成分表</a:t>
            </a:r>
          </a:p>
        </p:txBody>
      </p:sp>
      <p:pic>
        <p:nvPicPr>
          <p:cNvPr id="4" name="图片 3">
            <a:extLst>
              <a:ext uri="{FF2B5EF4-FFF2-40B4-BE49-F238E27FC236}">
                <a16:creationId xmlns:a16="http://schemas.microsoft.com/office/drawing/2014/main" id="{3A0B3546-6BD2-49D0-AAAF-FB74B3FAA201}"/>
              </a:ext>
            </a:extLst>
          </p:cNvPr>
          <p:cNvPicPr>
            <a:picLocks noChangeAspect="1"/>
          </p:cNvPicPr>
          <p:nvPr/>
        </p:nvPicPr>
        <p:blipFill rotWithShape="1">
          <a:blip r:embed="rId2"/>
          <a:srcRect t="7370" b="13738"/>
          <a:stretch/>
        </p:blipFill>
        <p:spPr>
          <a:xfrm>
            <a:off x="838200" y="1690688"/>
            <a:ext cx="9689617" cy="4917439"/>
          </a:xfrm>
          <a:prstGeom prst="rect">
            <a:avLst/>
          </a:prstGeom>
        </p:spPr>
      </p:pic>
    </p:spTree>
    <p:extLst>
      <p:ext uri="{BB962C8B-B14F-4D97-AF65-F5344CB8AC3E}">
        <p14:creationId xmlns:p14="http://schemas.microsoft.com/office/powerpoint/2010/main" val="3541277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3DB346-86B2-4A61-8D0E-C4E599B89F32}"/>
              </a:ext>
            </a:extLst>
          </p:cNvPr>
          <p:cNvSpPr>
            <a:spLocks noGrp="1"/>
          </p:cNvSpPr>
          <p:nvPr>
            <p:ph type="title"/>
          </p:nvPr>
        </p:nvSpPr>
        <p:spPr/>
        <p:txBody>
          <a:bodyPr/>
          <a:lstStyle/>
          <a:p>
            <a:r>
              <a:rPr lang="zh-CN" altLang="en-US" dirty="0"/>
              <a:t>营养的改善能提高人类预期寿命</a:t>
            </a:r>
          </a:p>
        </p:txBody>
      </p:sp>
      <p:sp>
        <p:nvSpPr>
          <p:cNvPr id="3" name="内容占位符 2">
            <a:extLst>
              <a:ext uri="{FF2B5EF4-FFF2-40B4-BE49-F238E27FC236}">
                <a16:creationId xmlns:a16="http://schemas.microsoft.com/office/drawing/2014/main" id="{39A0412D-B22E-45B9-BA89-54AABBF443CD}"/>
              </a:ext>
            </a:extLst>
          </p:cNvPr>
          <p:cNvSpPr>
            <a:spLocks noGrp="1"/>
          </p:cNvSpPr>
          <p:nvPr>
            <p:ph idx="1"/>
          </p:nvPr>
        </p:nvSpPr>
        <p:spPr/>
        <p:txBody>
          <a:bodyPr/>
          <a:lstStyle/>
          <a:p>
            <a:r>
              <a:rPr lang="zh-CN" altLang="en-US" dirty="0"/>
              <a:t>幼年时期的营养状况（用身高、体重及</a:t>
            </a:r>
            <a:r>
              <a:rPr lang="en-US" altLang="zh-CN" dirty="0"/>
              <a:t>BMI</a:t>
            </a:r>
            <a:r>
              <a:rPr lang="zh-CN" altLang="en-US" dirty="0"/>
              <a:t>来衡量），会影响到疾病和死亡发生的风险</a:t>
            </a:r>
            <a:endParaRPr lang="en-US" altLang="zh-CN" dirty="0"/>
          </a:p>
          <a:p>
            <a:r>
              <a:rPr lang="zh-CN" altLang="en-US" dirty="0"/>
              <a:t>成年人的营养状态也能够很好地预测疾病和死亡的风险</a:t>
            </a:r>
            <a:endParaRPr lang="en-US" altLang="zh-CN" dirty="0"/>
          </a:p>
          <a:p>
            <a:r>
              <a:rPr lang="zh-CN" altLang="en-US" dirty="0"/>
              <a:t>实证研究</a:t>
            </a:r>
            <a:endParaRPr lang="en-US" altLang="zh-CN" dirty="0"/>
          </a:p>
          <a:p>
            <a:pPr lvl="1"/>
            <a:r>
              <a:rPr lang="en-US" altLang="zh-CN" dirty="0" err="1"/>
              <a:t>Waaler</a:t>
            </a:r>
            <a:r>
              <a:rPr lang="zh-CN" altLang="en-US" dirty="0"/>
              <a:t>（</a:t>
            </a:r>
            <a:r>
              <a:rPr lang="en-US" altLang="zh-CN" dirty="0"/>
              <a:t>1984</a:t>
            </a:r>
            <a:r>
              <a:rPr lang="zh-CN" altLang="en-US" dirty="0"/>
              <a:t>）用</a:t>
            </a:r>
            <a:r>
              <a:rPr lang="en-US" altLang="zh-CN" dirty="0"/>
              <a:t>170</a:t>
            </a:r>
            <a:r>
              <a:rPr lang="zh-CN" altLang="en-US" dirty="0"/>
              <a:t>万人的样本研究了</a:t>
            </a:r>
            <a:r>
              <a:rPr lang="en-US" altLang="zh-CN" dirty="0"/>
              <a:t>BMI</a:t>
            </a:r>
            <a:r>
              <a:rPr lang="zh-CN" altLang="en-US" dirty="0"/>
              <a:t>和死亡风险之间的关系，发现</a:t>
            </a:r>
            <a:r>
              <a:rPr lang="en-US" altLang="zh-CN" dirty="0"/>
              <a:t>BMI</a:t>
            </a:r>
            <a:r>
              <a:rPr lang="zh-CN" altLang="en-US" dirty="0"/>
              <a:t>在</a:t>
            </a:r>
            <a:r>
              <a:rPr lang="en-US" altLang="zh-CN" dirty="0"/>
              <a:t>22-28</a:t>
            </a:r>
            <a:r>
              <a:rPr lang="zh-CN" altLang="en-US" dirty="0"/>
              <a:t>之间时，死亡风险最低；但是当</a:t>
            </a:r>
            <a:r>
              <a:rPr lang="en-US" altLang="zh-CN" dirty="0"/>
              <a:t>BMI</a:t>
            </a:r>
            <a:r>
              <a:rPr lang="zh-CN" altLang="en-US" dirty="0"/>
              <a:t>小于</a:t>
            </a:r>
            <a:r>
              <a:rPr lang="en-US" altLang="zh-CN" dirty="0"/>
              <a:t>22</a:t>
            </a:r>
            <a:r>
              <a:rPr lang="zh-CN" altLang="en-US" dirty="0"/>
              <a:t>以及大于</a:t>
            </a:r>
            <a:r>
              <a:rPr lang="en-US" altLang="zh-CN" dirty="0"/>
              <a:t>28</a:t>
            </a:r>
            <a:r>
              <a:rPr lang="zh-CN" altLang="en-US" dirty="0"/>
              <a:t>时，死亡的风险迅速上升。</a:t>
            </a:r>
            <a:endParaRPr lang="en-US" altLang="zh-CN" dirty="0"/>
          </a:p>
          <a:p>
            <a:pPr lvl="1"/>
            <a:r>
              <a:rPr lang="zh-CN" altLang="en-US" dirty="0"/>
              <a:t>在给定体重的情况下，最理想的</a:t>
            </a:r>
            <a:r>
              <a:rPr lang="en-US" altLang="zh-CN" dirty="0"/>
              <a:t>BMI</a:t>
            </a:r>
            <a:r>
              <a:rPr lang="zh-CN" altLang="en-US" dirty="0"/>
              <a:t>大约为</a:t>
            </a:r>
            <a:r>
              <a:rPr lang="en-US" altLang="zh-CN" dirty="0"/>
              <a:t>25</a:t>
            </a:r>
            <a:r>
              <a:rPr lang="zh-CN" altLang="en-US" dirty="0"/>
              <a:t>左右。</a:t>
            </a:r>
            <a:endParaRPr lang="en-US" altLang="zh-CN" dirty="0"/>
          </a:p>
          <a:p>
            <a:endParaRPr lang="zh-CN" altLang="en-US" dirty="0"/>
          </a:p>
        </p:txBody>
      </p:sp>
    </p:spTree>
    <p:extLst>
      <p:ext uri="{BB962C8B-B14F-4D97-AF65-F5344CB8AC3E}">
        <p14:creationId xmlns:p14="http://schemas.microsoft.com/office/powerpoint/2010/main" val="30312592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5ACDF4-BDA0-4CBC-9AF2-398B59482D63}"/>
              </a:ext>
            </a:extLst>
          </p:cNvPr>
          <p:cNvSpPr>
            <a:spLocks noGrp="1"/>
          </p:cNvSpPr>
          <p:nvPr>
            <p:ph type="title"/>
          </p:nvPr>
        </p:nvSpPr>
        <p:spPr>
          <a:xfrm>
            <a:off x="436880" y="180497"/>
            <a:ext cx="11226800" cy="1325563"/>
          </a:xfrm>
        </p:spPr>
        <p:txBody>
          <a:bodyPr>
            <a:normAutofit/>
          </a:bodyPr>
          <a:lstStyle/>
          <a:p>
            <a:r>
              <a:rPr lang="zh-CN" altLang="en-US" dirty="0"/>
              <a:t>现代经济发展的最大成就是预期寿命的提高</a:t>
            </a:r>
          </a:p>
        </p:txBody>
      </p:sp>
      <p:pic>
        <p:nvPicPr>
          <p:cNvPr id="4" name="图片 3">
            <a:extLst>
              <a:ext uri="{FF2B5EF4-FFF2-40B4-BE49-F238E27FC236}">
                <a16:creationId xmlns:a16="http://schemas.microsoft.com/office/drawing/2014/main" id="{7FA42204-6BDC-4047-BECA-DE94FE9EB4AF}"/>
              </a:ext>
            </a:extLst>
          </p:cNvPr>
          <p:cNvPicPr>
            <a:picLocks noChangeAspect="1"/>
          </p:cNvPicPr>
          <p:nvPr/>
        </p:nvPicPr>
        <p:blipFill rotWithShape="1">
          <a:blip r:embed="rId2"/>
          <a:srcRect r="6878"/>
          <a:stretch/>
        </p:blipFill>
        <p:spPr>
          <a:xfrm rot="16200000">
            <a:off x="3761698" y="-953096"/>
            <a:ext cx="4749886" cy="9530081"/>
          </a:xfrm>
          <a:prstGeom prst="rect">
            <a:avLst/>
          </a:prstGeom>
        </p:spPr>
      </p:pic>
      <p:sp>
        <p:nvSpPr>
          <p:cNvPr id="5" name="文本框 4">
            <a:extLst>
              <a:ext uri="{FF2B5EF4-FFF2-40B4-BE49-F238E27FC236}">
                <a16:creationId xmlns:a16="http://schemas.microsoft.com/office/drawing/2014/main" id="{DB2EB6F6-7D1F-4ACA-8AA0-92CB41FCFEE4}"/>
              </a:ext>
            </a:extLst>
          </p:cNvPr>
          <p:cNvSpPr txBox="1"/>
          <p:nvPr/>
        </p:nvSpPr>
        <p:spPr>
          <a:xfrm>
            <a:off x="3576320" y="6124178"/>
            <a:ext cx="4236720" cy="646331"/>
          </a:xfrm>
          <a:prstGeom prst="rect">
            <a:avLst/>
          </a:prstGeom>
          <a:noFill/>
        </p:spPr>
        <p:txBody>
          <a:bodyPr wrap="square" rtlCol="0">
            <a:spAutoFit/>
          </a:bodyPr>
          <a:lstStyle/>
          <a:p>
            <a:pPr algn="ctr"/>
            <a:r>
              <a:rPr lang="zh-CN" altLang="en-US" dirty="0"/>
              <a:t>出生率和预期寿命：</a:t>
            </a:r>
            <a:r>
              <a:rPr lang="en-US" altLang="zh-CN" dirty="0"/>
              <a:t>1820-1999</a:t>
            </a:r>
          </a:p>
          <a:p>
            <a:r>
              <a:rPr lang="zh-CN" altLang="en-US" dirty="0"/>
              <a:t>（麦迪逊：</a:t>
            </a:r>
            <a:r>
              <a:rPr lang="en-US" altLang="zh-CN" dirty="0"/>
              <a:t>《</a:t>
            </a:r>
            <a:r>
              <a:rPr lang="zh-CN" altLang="en-US" dirty="0"/>
              <a:t>世界经济千年史</a:t>
            </a:r>
            <a:r>
              <a:rPr lang="en-US" altLang="zh-CN" dirty="0"/>
              <a:t>》</a:t>
            </a:r>
            <a:r>
              <a:rPr lang="zh-CN" altLang="en-US" dirty="0"/>
              <a:t>，</a:t>
            </a:r>
            <a:r>
              <a:rPr lang="en-US" altLang="zh-CN" dirty="0"/>
              <a:t>P18</a:t>
            </a:r>
            <a:r>
              <a:rPr lang="zh-CN" altLang="en-US" dirty="0"/>
              <a:t>）</a:t>
            </a:r>
          </a:p>
        </p:txBody>
      </p:sp>
    </p:spTree>
    <p:extLst>
      <p:ext uri="{BB962C8B-B14F-4D97-AF65-F5344CB8AC3E}">
        <p14:creationId xmlns:p14="http://schemas.microsoft.com/office/powerpoint/2010/main" val="27749991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23AF6E3-B8A5-4B3B-9248-46A0CE7AE9BD}"/>
              </a:ext>
            </a:extLst>
          </p:cNvPr>
          <p:cNvSpPr>
            <a:spLocks noGrp="1"/>
          </p:cNvSpPr>
          <p:nvPr>
            <p:ph type="title"/>
          </p:nvPr>
        </p:nvSpPr>
        <p:spPr/>
        <p:txBody>
          <a:bodyPr/>
          <a:lstStyle/>
          <a:p>
            <a:r>
              <a:rPr lang="zh-CN" altLang="en-US" dirty="0"/>
              <a:t>中国人口平均预期寿命（岁）</a:t>
            </a:r>
          </a:p>
        </p:txBody>
      </p:sp>
      <p:pic>
        <p:nvPicPr>
          <p:cNvPr id="4" name="图片 3">
            <a:extLst>
              <a:ext uri="{FF2B5EF4-FFF2-40B4-BE49-F238E27FC236}">
                <a16:creationId xmlns:a16="http://schemas.microsoft.com/office/drawing/2014/main" id="{6C366849-BD3C-4CDA-A64C-3BAE2EDDE9D6}"/>
              </a:ext>
            </a:extLst>
          </p:cNvPr>
          <p:cNvPicPr>
            <a:picLocks noChangeAspect="1"/>
          </p:cNvPicPr>
          <p:nvPr/>
        </p:nvPicPr>
        <p:blipFill>
          <a:blip r:embed="rId2"/>
          <a:stretch>
            <a:fillRect/>
          </a:stretch>
        </p:blipFill>
        <p:spPr>
          <a:xfrm>
            <a:off x="1412240" y="1584959"/>
            <a:ext cx="8879840" cy="4538583"/>
          </a:xfrm>
          <a:prstGeom prst="rect">
            <a:avLst/>
          </a:prstGeom>
        </p:spPr>
      </p:pic>
      <p:sp>
        <p:nvSpPr>
          <p:cNvPr id="5" name="矩形 4">
            <a:extLst>
              <a:ext uri="{FF2B5EF4-FFF2-40B4-BE49-F238E27FC236}">
                <a16:creationId xmlns:a16="http://schemas.microsoft.com/office/drawing/2014/main" id="{90EED384-DC9B-4216-85B8-621EDDE8E9D2}"/>
              </a:ext>
            </a:extLst>
          </p:cNvPr>
          <p:cNvSpPr/>
          <p:nvPr/>
        </p:nvSpPr>
        <p:spPr>
          <a:xfrm>
            <a:off x="1554480" y="6308209"/>
            <a:ext cx="3653564" cy="369332"/>
          </a:xfrm>
          <a:prstGeom prst="rect">
            <a:avLst/>
          </a:prstGeom>
        </p:spPr>
        <p:txBody>
          <a:bodyPr wrap="none">
            <a:spAutoFit/>
          </a:bodyPr>
          <a:lstStyle/>
          <a:p>
            <a:pPr algn="ctr">
              <a:spcAft>
                <a:spcPts val="0"/>
              </a:spcAft>
            </a:pPr>
            <a:r>
              <a:rPr lang="zh-CN" altLang="zh-CN" kern="100" dirty="0">
                <a:latin typeface="Calibri" panose="020F0502020204030204" pitchFamily="34" charset="0"/>
                <a:ea typeface="宋体" panose="02010600030101010101" pitchFamily="2" charset="-122"/>
                <a:cs typeface="Times New Roman" panose="02020603050405020304" pitchFamily="18" charset="0"/>
              </a:rPr>
              <a:t>数据来源：《中国统计年鉴</a:t>
            </a:r>
            <a:r>
              <a:rPr lang="en-US" altLang="zh-CN" kern="100" dirty="0">
                <a:latin typeface="Calibri" panose="020F0502020204030204" pitchFamily="34" charset="0"/>
                <a:ea typeface="宋体" panose="02010600030101010101" pitchFamily="2" charset="-122"/>
                <a:cs typeface="Times New Roman" panose="02020603050405020304" pitchFamily="18" charset="0"/>
              </a:rPr>
              <a:t>2018</a:t>
            </a:r>
            <a:r>
              <a:rPr lang="zh-CN" altLang="zh-CN" kern="100" dirty="0">
                <a:latin typeface="Calibri" panose="020F0502020204030204" pitchFamily="34" charset="0"/>
                <a:ea typeface="宋体" panose="02010600030101010101" pitchFamily="2" charset="-122"/>
                <a:cs typeface="Times New Roman" panose="02020603050405020304" pitchFamily="18" charset="0"/>
              </a:rPr>
              <a:t>》</a:t>
            </a:r>
          </a:p>
        </p:txBody>
      </p:sp>
    </p:spTree>
    <p:extLst>
      <p:ext uri="{BB962C8B-B14F-4D97-AF65-F5344CB8AC3E}">
        <p14:creationId xmlns:p14="http://schemas.microsoft.com/office/powerpoint/2010/main" val="3358397933"/>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1540</Words>
  <Application>Microsoft Office PowerPoint</Application>
  <PresentationFormat>宽屏</PresentationFormat>
  <Paragraphs>167</Paragraphs>
  <Slides>32</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32</vt:i4>
      </vt:variant>
    </vt:vector>
  </HeadingPairs>
  <TitlesOfParts>
    <vt:vector size="39" baseType="lpstr">
      <vt:lpstr>等线</vt:lpstr>
      <vt:lpstr>等线 Light</vt:lpstr>
      <vt:lpstr>宋体</vt:lpstr>
      <vt:lpstr>Arial</vt:lpstr>
      <vt:lpstr>Calibri</vt:lpstr>
      <vt:lpstr>Times New Roman</vt:lpstr>
      <vt:lpstr>Office 主题​​</vt:lpstr>
      <vt:lpstr>第六章 营养、健康与发展*</vt:lpstr>
      <vt:lpstr>提纲</vt:lpstr>
      <vt:lpstr>第一节 营养和健康：长期经济发展水平的度量</vt:lpstr>
      <vt:lpstr>营养的度量</vt:lpstr>
      <vt:lpstr>营养数据的获取</vt:lpstr>
      <vt:lpstr>常见食物营养成分表</vt:lpstr>
      <vt:lpstr>营养的改善能提高人类预期寿命</vt:lpstr>
      <vt:lpstr>现代经济发展的最大成就是预期寿命的提高</vt:lpstr>
      <vt:lpstr>中国人口平均预期寿命（岁）</vt:lpstr>
      <vt:lpstr>全球人口身高数据</vt:lpstr>
      <vt:lpstr>世界上平均身高前十名的国家</vt:lpstr>
      <vt:lpstr>中国成人平均身高的变化</vt:lpstr>
      <vt:lpstr>医疗保健对经济发展的影响</vt:lpstr>
      <vt:lpstr>中国的卫生总费用增长情况</vt:lpstr>
      <vt:lpstr>中国改革开放以来卫生支出结构</vt:lpstr>
      <vt:lpstr>第二节 营养、健康与贫困</vt:lpstr>
      <vt:lpstr>营养需求</vt:lpstr>
      <vt:lpstr>按收入等级与地区分的人均每日卡路里</vt:lpstr>
      <vt:lpstr>年龄与热量需求</vt:lpstr>
      <vt:lpstr>体重与热量需求</vt:lpstr>
      <vt:lpstr>营养与贫困</vt:lpstr>
      <vt:lpstr>中国不同收入居民营养素摄入状况（标准人日）</vt:lpstr>
      <vt:lpstr>营养需求弹性</vt:lpstr>
      <vt:lpstr>营养需求弹性的估计</vt:lpstr>
      <vt:lpstr>第三节 营养、健康的生产率效应</vt:lpstr>
      <vt:lpstr>营养影响劳动能力和工作效率的途径</vt:lpstr>
      <vt:lpstr>“小而健康”不会影响劳动效率吗？</vt:lpstr>
      <vt:lpstr>营养摄入对劳动效率的影响</vt:lpstr>
      <vt:lpstr>体重减少与劳动表现</vt:lpstr>
      <vt:lpstr>关于营养和劳动效率的实验研究</vt:lpstr>
      <vt:lpstr>营养和生产率关系研究的新进展</vt:lpstr>
      <vt:lpstr>本章关键词</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第六章 营养、健康与发展</dc:title>
  <dc:creator>Smith Adam</dc:creator>
  <cp:lastModifiedBy>Smith Adam</cp:lastModifiedBy>
  <cp:revision>37</cp:revision>
  <cp:lastPrinted>2018-11-04T15:29:01Z</cp:lastPrinted>
  <dcterms:created xsi:type="dcterms:W3CDTF">2018-11-04T06:09:21Z</dcterms:created>
  <dcterms:modified xsi:type="dcterms:W3CDTF">2018-11-04T15:30:04Z</dcterms:modified>
</cp:coreProperties>
</file>

<file path=docProps/thumbnail.jpeg>
</file>